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2" r:id="rId94"/>
    <p:sldId id="350"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94660"/>
  </p:normalViewPr>
  <p:slideViewPr>
    <p:cSldViewPr snapToGrid="0">
      <p:cViewPr varScale="1">
        <p:scale>
          <a:sx n="85" d="100"/>
          <a:sy n="85" d="100"/>
        </p:scale>
        <p:origin x="47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8DEFA268-EF35-4085-8DE3-5B41AE885FD0}"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1360341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073195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090736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44931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32100913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DEFA268-EF35-4085-8DE3-5B41AE885FD0}"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1972843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DEFA268-EF35-4085-8DE3-5B41AE885FD0}"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5200023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FA268-EF35-4085-8DE3-5B41AE885FD0}"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859825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FA268-EF35-4085-8DE3-5B41AE885FD0}"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164199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EFA268-EF35-4085-8DE3-5B41AE885FD0}"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179927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DEFA268-EF35-4085-8DE3-5B41AE885FD0}"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3341596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3872542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EFA268-EF35-4085-8DE3-5B41AE885FD0}" type="datetimeFigureOut">
              <a:rPr lang="en-US" smtClean="0"/>
              <a:t>3/2/2022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549554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EFA268-EF35-4085-8DE3-5B41AE885FD0}" type="datetimeFigureOut">
              <a:rPr lang="en-US" smtClean="0"/>
              <a:t>3/2/2022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3524235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FA268-EF35-4085-8DE3-5B41AE885FD0}" type="datetimeFigureOut">
              <a:rPr lang="en-US" smtClean="0"/>
              <a:t>3/2/2022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1722867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3846609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EFA268-EF35-4085-8DE3-5B41AE885FD0}" type="datetimeFigureOut">
              <a:rPr lang="en-US" smtClean="0"/>
              <a:t>3/2/2022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0BCCCE-8462-4862-AB35-FA3F2AE01AAD}" type="slidenum">
              <a:rPr lang="en-US" smtClean="0"/>
              <a:t>‹#›</a:t>
            </a:fld>
            <a:endParaRPr lang="en-US"/>
          </a:p>
        </p:txBody>
      </p:sp>
    </p:spTree>
    <p:extLst>
      <p:ext uri="{BB962C8B-B14F-4D97-AF65-F5344CB8AC3E}">
        <p14:creationId xmlns:p14="http://schemas.microsoft.com/office/powerpoint/2010/main" val="209778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DEFA268-EF35-4085-8DE3-5B41AE885FD0}" type="datetimeFigureOut">
              <a:rPr lang="en-US" smtClean="0"/>
              <a:t>3/2/2022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30BCCCE-8462-4862-AB35-FA3F2AE01AAD}" type="slidenum">
              <a:rPr lang="en-US" smtClean="0"/>
              <a:t>‹#›</a:t>
            </a:fld>
            <a:endParaRPr lang="en-US"/>
          </a:p>
        </p:txBody>
      </p:sp>
    </p:spTree>
    <p:extLst>
      <p:ext uri="{BB962C8B-B14F-4D97-AF65-F5344CB8AC3E}">
        <p14:creationId xmlns:p14="http://schemas.microsoft.com/office/powerpoint/2010/main" val="3586698602"/>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BBBE-0943-430A-8D9E-BFD0C3F602DC}"/>
              </a:ext>
            </a:extLst>
          </p:cNvPr>
          <p:cNvSpPr>
            <a:spLocks noGrp="1"/>
          </p:cNvSpPr>
          <p:nvPr>
            <p:ph type="ctrTitle"/>
          </p:nvPr>
        </p:nvSpPr>
        <p:spPr>
          <a:xfrm>
            <a:off x="-323850" y="1847850"/>
            <a:ext cx="11791950" cy="933450"/>
          </a:xfrm>
        </p:spPr>
        <p:txBody>
          <a:bodyPr>
            <a:normAutofit fontScale="90000"/>
          </a:bodyPr>
          <a:lstStyle/>
          <a:p>
            <a:r>
              <a:rPr lang="en-US" b="1" dirty="0">
                <a:solidFill>
                  <a:schemeClr val="accent2"/>
                </a:solidFill>
                <a:effectLst/>
                <a:latin typeface="Garamond" panose="02020404030301010803" pitchFamily="18" charset="0"/>
                <a:cs typeface="Arial" panose="020B0604020202020204" pitchFamily="34" charset="0"/>
              </a:rPr>
              <a:t>HOUSING PROJECT</a:t>
            </a:r>
            <a:endParaRPr lang="en-US" dirty="0"/>
          </a:p>
        </p:txBody>
      </p:sp>
      <p:sp>
        <p:nvSpPr>
          <p:cNvPr id="3" name="Subtitle 2">
            <a:extLst>
              <a:ext uri="{FF2B5EF4-FFF2-40B4-BE49-F238E27FC236}">
                <a16:creationId xmlns:a16="http://schemas.microsoft.com/office/drawing/2014/main" id="{BD2C198C-D89C-41A6-AB14-85C94144D7A5}"/>
              </a:ext>
            </a:extLst>
          </p:cNvPr>
          <p:cNvSpPr>
            <a:spLocks noGrp="1"/>
          </p:cNvSpPr>
          <p:nvPr>
            <p:ph type="subTitle" idx="1"/>
          </p:nvPr>
        </p:nvSpPr>
        <p:spPr/>
        <p:txBody>
          <a:bodyPr>
            <a:normAutofit fontScale="85000" lnSpcReduction="20000"/>
          </a:bodyPr>
          <a:lstStyle/>
          <a:p>
            <a:r>
              <a:rPr lang="en-US" sz="3200" b="1" dirty="0">
                <a:solidFill>
                  <a:schemeClr val="accent1">
                    <a:lumMod val="75000"/>
                  </a:schemeClr>
                </a:solidFill>
                <a:latin typeface="Arial" panose="020B0604020202020204" pitchFamily="34" charset="0"/>
                <a:cs typeface="Arial" panose="020B0604020202020204" pitchFamily="34" charset="0"/>
              </a:rPr>
              <a:t>Submitted by :</a:t>
            </a:r>
          </a:p>
          <a:p>
            <a:r>
              <a:rPr lang="en-US" sz="2000" b="1" i="1" dirty="0">
                <a:solidFill>
                  <a:schemeClr val="accent5"/>
                </a:solidFill>
              </a:rPr>
              <a:t>PRERNA SHARMA</a:t>
            </a:r>
          </a:p>
        </p:txBody>
      </p:sp>
    </p:spTree>
    <p:extLst>
      <p:ext uri="{BB962C8B-B14F-4D97-AF65-F5344CB8AC3E}">
        <p14:creationId xmlns:p14="http://schemas.microsoft.com/office/powerpoint/2010/main" val="41003417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3C6F7-FAC5-4FBF-AEA8-822972CE34DB}"/>
              </a:ext>
            </a:extLst>
          </p:cNvPr>
          <p:cNvSpPr>
            <a:spLocks noGrp="1"/>
          </p:cNvSpPr>
          <p:nvPr>
            <p:ph type="title"/>
          </p:nvPr>
        </p:nvSpPr>
        <p:spPr>
          <a:xfrm>
            <a:off x="914400" y="681037"/>
            <a:ext cx="10439400"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MOTIVATION FOR THE </a:t>
            </a:r>
            <a:br>
              <a:rPr lang="en-IN" sz="3600" b="1" i="1" dirty="0">
                <a:solidFill>
                  <a:schemeClr val="accent2"/>
                </a:solidFill>
                <a:latin typeface="Garamond" panose="02020404030301010803" pitchFamily="18" charset="0"/>
                <a:cs typeface="Arial" panose="020B0604020202020204" pitchFamily="34" charset="0"/>
              </a:rPr>
            </a:br>
            <a:r>
              <a:rPr lang="en-IN" sz="3600" b="1" i="1" dirty="0">
                <a:solidFill>
                  <a:schemeClr val="accent2"/>
                </a:solidFill>
                <a:latin typeface="Garamond" panose="02020404030301010803" pitchFamily="18" charset="0"/>
                <a:cs typeface="Arial" panose="020B0604020202020204" pitchFamily="34" charset="0"/>
              </a:rPr>
              <a:t>   PROBLEM UNDERTAKEN</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0C4F268-56C7-4AE0-A484-91038C467CBB}"/>
              </a:ext>
            </a:extLst>
          </p:cNvPr>
          <p:cNvSpPr>
            <a:spLocks noGrp="1"/>
          </p:cNvSpPr>
          <p:nvPr>
            <p:ph idx="1"/>
          </p:nvPr>
        </p:nvSpPr>
        <p:spPr>
          <a:xfrm>
            <a:off x="242048" y="1532965"/>
            <a:ext cx="9421906" cy="4643998"/>
          </a:xfrm>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Data science comes as a very important tool to solve problems in the domain to help the companies increase their overall revenue, profits, improving their marketing strategies and focusing on changing trends in house sales and purchases. </a:t>
            </a:r>
          </a:p>
          <a:p>
            <a:endParaRPr lang="en-US" dirty="0"/>
          </a:p>
        </p:txBody>
      </p:sp>
    </p:spTree>
    <p:extLst>
      <p:ext uri="{BB962C8B-B14F-4D97-AF65-F5344CB8AC3E}">
        <p14:creationId xmlns:p14="http://schemas.microsoft.com/office/powerpoint/2010/main" val="1925036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1E2D-E7C5-47E0-8352-82A751B94003}"/>
              </a:ext>
            </a:extLst>
          </p:cNvPr>
          <p:cNvSpPr>
            <a:spLocks noGrp="1"/>
          </p:cNvSpPr>
          <p:nvPr>
            <p:ph type="title"/>
          </p:nvPr>
        </p:nvSpPr>
        <p:spPr>
          <a:xfrm>
            <a:off x="564776" y="681037"/>
            <a:ext cx="6723530"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MOTIVATION FOR THE </a:t>
            </a:r>
            <a:br>
              <a:rPr lang="en-IN" sz="3600" b="1" i="1" dirty="0">
                <a:solidFill>
                  <a:schemeClr val="accent2"/>
                </a:solidFill>
                <a:latin typeface="Garamond" panose="02020404030301010803" pitchFamily="18" charset="0"/>
                <a:cs typeface="Arial" panose="020B0604020202020204" pitchFamily="34" charset="0"/>
              </a:rPr>
            </a:br>
            <a:r>
              <a:rPr lang="en-IN" sz="3600" b="1" i="1" dirty="0">
                <a:solidFill>
                  <a:schemeClr val="accent2"/>
                </a:solidFill>
                <a:latin typeface="Garamond" panose="02020404030301010803" pitchFamily="18" charset="0"/>
                <a:cs typeface="Arial" panose="020B0604020202020204" pitchFamily="34" charset="0"/>
              </a:rPr>
              <a:t>  PROBLEM UNDERTAKEN</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76DCF8D3-6AA1-4678-B9BD-332128DCF2DB}"/>
              </a:ext>
            </a:extLst>
          </p:cNvPr>
          <p:cNvSpPr>
            <a:spLocks noGrp="1"/>
          </p:cNvSpPr>
          <p:nvPr>
            <p:ph idx="1"/>
          </p:nvPr>
        </p:nvSpPr>
        <p:spPr>
          <a:xfrm>
            <a:off x="268941" y="1690688"/>
            <a:ext cx="11084859" cy="4486275"/>
          </a:xfrm>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It is a very large market and there are various companies working in the domain.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Predictive modelling, Market mix modelling, recommendation systems are some of the machine learning techniques used for achieving the business goals for housing companies. Our problem is related to one such housing company.</a:t>
            </a:r>
          </a:p>
          <a:p>
            <a:endParaRPr lang="en-US" dirty="0"/>
          </a:p>
        </p:txBody>
      </p:sp>
    </p:spTree>
    <p:extLst>
      <p:ext uri="{BB962C8B-B14F-4D97-AF65-F5344CB8AC3E}">
        <p14:creationId xmlns:p14="http://schemas.microsoft.com/office/powerpoint/2010/main" val="2170181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C3ED3-869E-44A6-8305-6A82274AFB70}"/>
              </a:ext>
            </a:extLst>
          </p:cNvPr>
          <p:cNvSpPr>
            <a:spLocks noGrp="1"/>
          </p:cNvSpPr>
          <p:nvPr>
            <p:ph type="title"/>
          </p:nvPr>
        </p:nvSpPr>
        <p:spPr>
          <a:xfrm>
            <a:off x="3110754" y="2160494"/>
            <a:ext cx="5728446" cy="3478306"/>
          </a:xfrm>
        </p:spPr>
        <p:txBody>
          <a:bodyPr>
            <a:normAutofit/>
          </a:bodyPr>
          <a:lstStyle/>
          <a:p>
            <a:r>
              <a:rPr lang="en-IN" sz="6000" b="1" dirty="0">
                <a:solidFill>
                  <a:schemeClr val="accent2"/>
                </a:solidFill>
                <a:latin typeface="Garamond" panose="02020404030301010803" pitchFamily="18" charset="0"/>
                <a:cs typeface="Arial" panose="020B0604020202020204" pitchFamily="34" charset="0"/>
              </a:rPr>
              <a:t>ANALYTICAL </a:t>
            </a:r>
            <a:br>
              <a:rPr lang="en-IN" sz="6000" b="1" dirty="0">
                <a:solidFill>
                  <a:schemeClr val="accent2"/>
                </a:solidFill>
                <a:latin typeface="Garamond" panose="02020404030301010803" pitchFamily="18" charset="0"/>
                <a:cs typeface="Arial" panose="020B0604020202020204" pitchFamily="34" charset="0"/>
              </a:rPr>
            </a:br>
            <a:r>
              <a:rPr lang="en-IN" sz="6000" b="1" dirty="0">
                <a:solidFill>
                  <a:schemeClr val="accent2"/>
                </a:solidFill>
                <a:latin typeface="Garamond" panose="02020404030301010803" pitchFamily="18" charset="0"/>
                <a:cs typeface="Arial" panose="020B0604020202020204" pitchFamily="34" charset="0"/>
              </a:rPr>
              <a:t>    PROBLEM </a:t>
            </a:r>
            <a:br>
              <a:rPr lang="en-IN" sz="6000" b="1" dirty="0">
                <a:solidFill>
                  <a:schemeClr val="accent2"/>
                </a:solidFill>
                <a:latin typeface="Garamond" panose="02020404030301010803" pitchFamily="18" charset="0"/>
                <a:cs typeface="Arial" panose="020B0604020202020204" pitchFamily="34" charset="0"/>
              </a:rPr>
            </a:br>
            <a:r>
              <a:rPr lang="en-IN" sz="6000" b="1" dirty="0">
                <a:solidFill>
                  <a:schemeClr val="accent2"/>
                </a:solidFill>
                <a:latin typeface="Garamond" panose="02020404030301010803" pitchFamily="18" charset="0"/>
                <a:cs typeface="Arial" panose="020B0604020202020204" pitchFamily="34" charset="0"/>
              </a:rPr>
              <a:t>    FRAMING</a:t>
            </a:r>
            <a:br>
              <a:rPr lang="en-US" sz="5400" b="1" dirty="0">
                <a:solidFill>
                  <a:schemeClr val="accent2"/>
                </a:solidFill>
                <a:latin typeface="Garamond" panose="02020404030301010803" pitchFamily="18" charset="0"/>
                <a:cs typeface="Arial" panose="020B0604020202020204" pitchFamily="34" charset="0"/>
              </a:rPr>
            </a:br>
            <a:endParaRPr lang="en-US" dirty="0"/>
          </a:p>
        </p:txBody>
      </p:sp>
    </p:spTree>
    <p:extLst>
      <p:ext uri="{BB962C8B-B14F-4D97-AF65-F5344CB8AC3E}">
        <p14:creationId xmlns:p14="http://schemas.microsoft.com/office/powerpoint/2010/main" val="2397748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25892-C0ED-4E5A-9219-9191D6D3AAA7}"/>
              </a:ext>
            </a:extLst>
          </p:cNvPr>
          <p:cNvSpPr>
            <a:spLocks noGrp="1"/>
          </p:cNvSpPr>
          <p:nvPr>
            <p:ph type="title"/>
          </p:nvPr>
        </p:nvSpPr>
        <p:spPr>
          <a:xfrm>
            <a:off x="838199" y="600635"/>
            <a:ext cx="9354671" cy="1090053"/>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MATHEMATICAL/ ANALYTICAL MODELING OF THE PROBLEM</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5" name="TextBox 4">
            <a:extLst>
              <a:ext uri="{FF2B5EF4-FFF2-40B4-BE49-F238E27FC236}">
                <a16:creationId xmlns:a16="http://schemas.microsoft.com/office/drawing/2014/main" id="{453232CC-A35F-4588-8735-6BE11EB59589}"/>
              </a:ext>
            </a:extLst>
          </p:cNvPr>
          <p:cNvSpPr txBox="1"/>
          <p:nvPr/>
        </p:nvSpPr>
        <p:spPr>
          <a:xfrm>
            <a:off x="277905" y="1479176"/>
            <a:ext cx="11421035" cy="2246769"/>
          </a:xfrm>
          <a:prstGeom prst="rect">
            <a:avLst/>
          </a:prstGeom>
          <a:noFill/>
        </p:spPr>
        <p:txBody>
          <a:bodyPr wrap="square">
            <a:spAutoFit/>
          </a:bodyPr>
          <a:lstStyle/>
          <a:p>
            <a:r>
              <a:rPr lang="en-IN" sz="2800" dirty="0">
                <a:latin typeface="Arial" panose="020B0604020202020204" pitchFamily="34" charset="0"/>
                <a:cs typeface="Arial" panose="020B0604020202020204" pitchFamily="34" charset="0"/>
              </a:rPr>
              <a:t>In this project we have performed various mathematical and statistical analysis such as we checked description or statistical summary of the data using describe, checked correlation using </a:t>
            </a:r>
            <a:r>
              <a:rPr lang="en-IN" sz="2800" dirty="0" err="1">
                <a:latin typeface="Arial" panose="020B0604020202020204" pitchFamily="34" charset="0"/>
                <a:cs typeface="Arial" panose="020B0604020202020204" pitchFamily="34" charset="0"/>
              </a:rPr>
              <a:t>corr</a:t>
            </a:r>
            <a:r>
              <a:rPr lang="en-IN" sz="2800" dirty="0">
                <a:latin typeface="Arial" panose="020B0604020202020204" pitchFamily="34" charset="0"/>
                <a:cs typeface="Arial" panose="020B0604020202020204" pitchFamily="34" charset="0"/>
              </a:rPr>
              <a:t> and also</a:t>
            </a:r>
          </a:p>
          <a:p>
            <a:r>
              <a:rPr lang="en-IN" sz="2800" dirty="0">
                <a:latin typeface="Arial" panose="020B0604020202020204" pitchFamily="34" charset="0"/>
                <a:cs typeface="Arial" panose="020B0604020202020204" pitchFamily="34" charset="0"/>
              </a:rPr>
              <a:t>visualized it using heatmap. Then we have used Z-Score to plot</a:t>
            </a:r>
          </a:p>
          <a:p>
            <a:r>
              <a:rPr lang="en-IN" sz="2800" dirty="0">
                <a:latin typeface="Arial" panose="020B0604020202020204" pitchFamily="34" charset="0"/>
                <a:cs typeface="Arial" panose="020B0604020202020204" pitchFamily="34" charset="0"/>
              </a:rPr>
              <a:t> outliers and remove them.</a:t>
            </a:r>
            <a:endParaRPr lang="en-US" sz="28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C920FBD-9616-4435-933E-0005F8A02E44}"/>
              </a:ext>
            </a:extLst>
          </p:cNvPr>
          <p:cNvPicPr/>
          <p:nvPr/>
        </p:nvPicPr>
        <p:blipFill>
          <a:blip r:embed="rId2"/>
          <a:stretch>
            <a:fillRect/>
          </a:stretch>
        </p:blipFill>
        <p:spPr>
          <a:xfrm>
            <a:off x="1549378" y="4258646"/>
            <a:ext cx="7932312" cy="2231390"/>
          </a:xfrm>
          <a:prstGeom prst="rect">
            <a:avLst/>
          </a:prstGeom>
        </p:spPr>
      </p:pic>
    </p:spTree>
    <p:extLst>
      <p:ext uri="{BB962C8B-B14F-4D97-AF65-F5344CB8AC3E}">
        <p14:creationId xmlns:p14="http://schemas.microsoft.com/office/powerpoint/2010/main" val="108007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C78B-0074-4590-BBEB-D6F7C7341845}"/>
              </a:ext>
            </a:extLst>
          </p:cNvPr>
          <p:cNvSpPr>
            <a:spLocks noGrp="1"/>
          </p:cNvSpPr>
          <p:nvPr>
            <p:ph type="title"/>
          </p:nvPr>
        </p:nvSpPr>
        <p:spPr>
          <a:xfrm>
            <a:off x="838200" y="681037"/>
            <a:ext cx="9480176"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MATHEMATICAL/ ANALYTICAL MODELING OF THE PROBLEM</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9D388F61-BB21-4D04-8240-692976F4F0F1}"/>
              </a:ext>
            </a:extLst>
          </p:cNvPr>
          <p:cNvSpPr>
            <a:spLocks noGrp="1"/>
          </p:cNvSpPr>
          <p:nvPr>
            <p:ph idx="1"/>
          </p:nvPr>
        </p:nvSpPr>
        <p:spPr>
          <a:xfrm>
            <a:off x="358587" y="1604682"/>
            <a:ext cx="11358283" cy="5190565"/>
          </a:xfrm>
        </p:spPr>
        <p:txBody>
          <a:bodyPr>
            <a:normAutofit/>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From this statistical analysis we make some of the interpretations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standard deviation of 8957.44 is observed in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column.</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Maximum Sale Price of a house observed is 755000 and minimum is 34900.</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63738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91878-4212-4A42-8678-AAD8A48A4A93}"/>
              </a:ext>
            </a:extLst>
          </p:cNvPr>
          <p:cNvSpPr>
            <a:spLocks noGrp="1"/>
          </p:cNvSpPr>
          <p:nvPr>
            <p:ph type="title"/>
          </p:nvPr>
        </p:nvSpPr>
        <p:spPr>
          <a:xfrm>
            <a:off x="838200" y="528918"/>
            <a:ext cx="9489141" cy="1161770"/>
          </a:xfrm>
        </p:spPr>
        <p:txBody>
          <a:bodyPr>
            <a:noAutofit/>
          </a:bodyPr>
          <a:lstStyle/>
          <a:p>
            <a:r>
              <a:rPr lang="en-IN" sz="3200" b="1" i="1" dirty="0">
                <a:solidFill>
                  <a:schemeClr val="accent2"/>
                </a:solidFill>
                <a:latin typeface="Garamond" panose="02020404030301010803" pitchFamily="18" charset="0"/>
                <a:cs typeface="Arial" panose="020B0604020202020204" pitchFamily="34" charset="0"/>
              </a:rPr>
              <a:t>MATHEMATICAL/ ANALYTICAL MODELING OF THE PROBLEM</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sp>
        <p:nvSpPr>
          <p:cNvPr id="3" name="Content Placeholder 2">
            <a:extLst>
              <a:ext uri="{FF2B5EF4-FFF2-40B4-BE49-F238E27FC236}">
                <a16:creationId xmlns:a16="http://schemas.microsoft.com/office/drawing/2014/main" id="{FFF66960-13C4-4A08-869F-A56C80DCAE1E}"/>
              </a:ext>
            </a:extLst>
          </p:cNvPr>
          <p:cNvSpPr>
            <a:spLocks noGrp="1"/>
          </p:cNvSpPr>
          <p:nvPr>
            <p:ph idx="1"/>
          </p:nvPr>
        </p:nvSpPr>
        <p:spPr>
          <a:xfrm>
            <a:off x="295835" y="1690687"/>
            <a:ext cx="11214847" cy="4844583"/>
          </a:xfrm>
        </p:spPr>
        <p:txBody>
          <a:bodyPr/>
          <a:lstStyle/>
          <a:p>
            <a:pPr marL="457200" lvl="0" indent="-457200">
              <a:buFont typeface="Arial" panose="020B0604020202020204" pitchFamily="34" charset="0"/>
              <a:buChar char="•"/>
            </a:pPr>
            <a:r>
              <a:rPr lang="en-IN" dirty="0" err="1">
                <a:latin typeface="Arial" panose="020B0604020202020204" pitchFamily="34" charset="0"/>
                <a:cs typeface="Arial" panose="020B0604020202020204" pitchFamily="34" charset="0"/>
              </a:rPr>
              <a:t>S</a:t>
            </a:r>
            <a:r>
              <a:rPr lang="en-IN" sz="2800" dirty="0" err="1">
                <a:latin typeface="Arial" panose="020B0604020202020204" pitchFamily="34" charset="0"/>
                <a:cs typeface="Arial" panose="020B0604020202020204" pitchFamily="34" charset="0"/>
              </a:rPr>
              <a:t>alePrice</a:t>
            </a:r>
            <a:r>
              <a:rPr lang="en-IN" sz="2800" dirty="0">
                <a:latin typeface="Arial" panose="020B0604020202020204" pitchFamily="34" charset="0"/>
                <a:cs typeface="Arial" panose="020B0604020202020204" pitchFamily="34" charset="0"/>
              </a:rPr>
              <a:t> mean is considerably greater than median so the columns are positively skewed.</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Fireplaces,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 Median is greater than mean so the columns are negatively skewed.</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the columns Id, </a:t>
            </a:r>
            <a:r>
              <a:rPr lang="en-IN" sz="2800" dirty="0" err="1">
                <a:latin typeface="Arial" panose="020B0604020202020204" pitchFamily="34" charset="0"/>
                <a:cs typeface="Arial" panose="020B0604020202020204" pitchFamily="34" charset="0"/>
              </a:rPr>
              <a:t>MSSubClass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LotFrontage</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LotArea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MasVnrArea</a:t>
            </a:r>
            <a:r>
              <a:rPr lang="en-IN" sz="2800" dirty="0">
                <a:latin typeface="Arial" panose="020B0604020202020204" pitchFamily="34" charset="0"/>
                <a:cs typeface="Arial" panose="020B0604020202020204" pitchFamily="34" charset="0"/>
              </a:rPr>
              <a:t>, BsmtFinSF1, BsmtFinSF2, </a:t>
            </a:r>
            <a:r>
              <a:rPr lang="en-IN" sz="2800" dirty="0" err="1">
                <a:latin typeface="Arial" panose="020B0604020202020204" pitchFamily="34" charset="0"/>
                <a:cs typeface="Arial" panose="020B0604020202020204" pitchFamily="34" charset="0"/>
              </a:rPr>
              <a:t>BsmtUnfSF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2ndFlrSF, </a:t>
            </a:r>
            <a:r>
              <a:rPr lang="en-IN" sz="2800" dirty="0" err="1">
                <a:latin typeface="Arial" panose="020B0604020202020204" pitchFamily="34" charset="0"/>
                <a:cs typeface="Arial" panose="020B0604020202020204" pitchFamily="34" charset="0"/>
              </a:rPr>
              <a:t>LowQualFinSF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BsmtHalfBath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BedroomAbvGr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WoodDeckSF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OpenPorchSF</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EnclosedPorch</a:t>
            </a:r>
            <a:r>
              <a:rPr lang="en-IN" sz="2800" dirty="0">
                <a:latin typeface="Arial" panose="020B0604020202020204" pitchFamily="34" charset="0"/>
                <a:cs typeface="Arial" panose="020B0604020202020204" pitchFamily="34" charset="0"/>
              </a:rPr>
              <a:t>, 3SsnPorch, </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204888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A488E-4826-472B-9C60-0157CE108485}"/>
              </a:ext>
            </a:extLst>
          </p:cNvPr>
          <p:cNvSpPr>
            <a:spLocks noGrp="1"/>
          </p:cNvSpPr>
          <p:nvPr>
            <p:ph type="title"/>
          </p:nvPr>
        </p:nvSpPr>
        <p:spPr>
          <a:xfrm>
            <a:off x="838200" y="681037"/>
            <a:ext cx="9587753"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MATHEMATICAL/ ANALYTICAL MODELING OF THE PROBLEM</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4420F1E3-5E3B-4A24-A5C5-1B8CC9F85F9E}"/>
              </a:ext>
            </a:extLst>
          </p:cNvPr>
          <p:cNvSpPr>
            <a:spLocks noGrp="1"/>
          </p:cNvSpPr>
          <p:nvPr>
            <p:ph idx="1"/>
          </p:nvPr>
        </p:nvSpPr>
        <p:spPr>
          <a:xfrm>
            <a:off x="403412" y="1855693"/>
            <a:ext cx="10950388" cy="4321269"/>
          </a:xfrm>
        </p:spPr>
        <p:txBody>
          <a:bodyPr/>
          <a:lstStyle/>
          <a:p>
            <a:r>
              <a:rPr lang="en-IN" sz="2800" dirty="0" err="1">
                <a:latin typeface="Arial" panose="020B0604020202020204" pitchFamily="34" charset="0"/>
                <a:cs typeface="Arial" panose="020B0604020202020204" pitchFamily="34" charset="0"/>
              </a:rPr>
              <a:t>ScreenPorch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PoolArea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MiscVal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there is considerable difference between the 75 percentile and maximum so outliers are present. </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227551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A3FC-5AC7-43DE-9B07-166F223E36F6}"/>
              </a:ext>
            </a:extLst>
          </p:cNvPr>
          <p:cNvSpPr>
            <a:spLocks noGrp="1"/>
          </p:cNvSpPr>
          <p:nvPr>
            <p:ph type="title"/>
          </p:nvPr>
        </p:nvSpPr>
        <p:spPr>
          <a:xfrm>
            <a:off x="838200" y="681037"/>
            <a:ext cx="8736106"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DATA SOURCES AND THEIR FORMATS</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pic>
        <p:nvPicPr>
          <p:cNvPr id="4" name="Content Placeholder 3">
            <a:extLst>
              <a:ext uri="{FF2B5EF4-FFF2-40B4-BE49-F238E27FC236}">
                <a16:creationId xmlns:a16="http://schemas.microsoft.com/office/drawing/2014/main" id="{8E28D0EC-4641-4575-AA54-FA1A0C591B11}"/>
              </a:ext>
            </a:extLst>
          </p:cNvPr>
          <p:cNvPicPr>
            <a:picLocks noGrp="1"/>
          </p:cNvPicPr>
          <p:nvPr>
            <p:ph idx="1"/>
          </p:nvPr>
        </p:nvPicPr>
        <p:blipFill>
          <a:blip r:embed="rId2"/>
          <a:stretch>
            <a:fillRect/>
          </a:stretch>
        </p:blipFill>
        <p:spPr>
          <a:xfrm>
            <a:off x="192741" y="1433793"/>
            <a:ext cx="4849906" cy="4635034"/>
          </a:xfrm>
          <a:prstGeom prst="rect">
            <a:avLst/>
          </a:prstGeom>
        </p:spPr>
      </p:pic>
      <p:pic>
        <p:nvPicPr>
          <p:cNvPr id="5" name="Picture 4">
            <a:extLst>
              <a:ext uri="{FF2B5EF4-FFF2-40B4-BE49-F238E27FC236}">
                <a16:creationId xmlns:a16="http://schemas.microsoft.com/office/drawing/2014/main" id="{5F2841A7-C064-4938-8301-75CB1C809BA2}"/>
              </a:ext>
            </a:extLst>
          </p:cNvPr>
          <p:cNvPicPr/>
          <p:nvPr/>
        </p:nvPicPr>
        <p:blipFill>
          <a:blip r:embed="rId3"/>
          <a:stretch>
            <a:fillRect/>
          </a:stretch>
        </p:blipFill>
        <p:spPr>
          <a:xfrm>
            <a:off x="5360894" y="1433793"/>
            <a:ext cx="4428564" cy="4643998"/>
          </a:xfrm>
          <a:prstGeom prst="rect">
            <a:avLst/>
          </a:prstGeom>
        </p:spPr>
      </p:pic>
    </p:spTree>
    <p:extLst>
      <p:ext uri="{BB962C8B-B14F-4D97-AF65-F5344CB8AC3E}">
        <p14:creationId xmlns:p14="http://schemas.microsoft.com/office/powerpoint/2010/main" val="924876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B06F-1D42-4397-8EB4-07D7C50A580B}"/>
              </a:ext>
            </a:extLst>
          </p:cNvPr>
          <p:cNvSpPr>
            <a:spLocks noGrp="1"/>
          </p:cNvSpPr>
          <p:nvPr>
            <p:ph type="title"/>
          </p:nvPr>
        </p:nvSpPr>
        <p:spPr>
          <a:xfrm>
            <a:off x="838200" y="681037"/>
            <a:ext cx="10515600" cy="1009651"/>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DATA SOURCES AND THEIR FORMATS</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pic>
        <p:nvPicPr>
          <p:cNvPr id="6" name="Picture 5">
            <a:extLst>
              <a:ext uri="{FF2B5EF4-FFF2-40B4-BE49-F238E27FC236}">
                <a16:creationId xmlns:a16="http://schemas.microsoft.com/office/drawing/2014/main" id="{4C90492E-DD0B-473D-96B2-B5514759ED38}"/>
              </a:ext>
            </a:extLst>
          </p:cNvPr>
          <p:cNvPicPr/>
          <p:nvPr/>
        </p:nvPicPr>
        <p:blipFill>
          <a:blip r:embed="rId2"/>
          <a:stretch>
            <a:fillRect/>
          </a:stretch>
        </p:blipFill>
        <p:spPr>
          <a:xfrm>
            <a:off x="300318" y="1520937"/>
            <a:ext cx="4813917" cy="3385820"/>
          </a:xfrm>
          <a:prstGeom prst="rect">
            <a:avLst/>
          </a:prstGeom>
        </p:spPr>
      </p:pic>
      <p:pic>
        <p:nvPicPr>
          <p:cNvPr id="7" name="Picture 6">
            <a:extLst>
              <a:ext uri="{FF2B5EF4-FFF2-40B4-BE49-F238E27FC236}">
                <a16:creationId xmlns:a16="http://schemas.microsoft.com/office/drawing/2014/main" id="{EAED1DA4-F73A-4928-9E32-0451EF1C2B97}"/>
              </a:ext>
            </a:extLst>
          </p:cNvPr>
          <p:cNvPicPr/>
          <p:nvPr/>
        </p:nvPicPr>
        <p:blipFill>
          <a:blip r:embed="rId3"/>
          <a:stretch>
            <a:fillRect/>
          </a:stretch>
        </p:blipFill>
        <p:spPr>
          <a:xfrm>
            <a:off x="5217293" y="1690688"/>
            <a:ext cx="4016523" cy="3135630"/>
          </a:xfrm>
          <a:prstGeom prst="rect">
            <a:avLst/>
          </a:prstGeom>
        </p:spPr>
      </p:pic>
    </p:spTree>
    <p:extLst>
      <p:ext uri="{BB962C8B-B14F-4D97-AF65-F5344CB8AC3E}">
        <p14:creationId xmlns:p14="http://schemas.microsoft.com/office/powerpoint/2010/main" val="384337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DB97-DB1B-410D-A9CF-17DA77D33F17}"/>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sp>
        <p:nvSpPr>
          <p:cNvPr id="3" name="Content Placeholder 2">
            <a:extLst>
              <a:ext uri="{FF2B5EF4-FFF2-40B4-BE49-F238E27FC236}">
                <a16:creationId xmlns:a16="http://schemas.microsoft.com/office/drawing/2014/main" id="{CCEA2A5C-4E50-4DEC-9A7A-DBE6746D8B6A}"/>
              </a:ext>
            </a:extLst>
          </p:cNvPr>
          <p:cNvSpPr>
            <a:spLocks noGrp="1"/>
          </p:cNvSpPr>
          <p:nvPr>
            <p:ph idx="1"/>
          </p:nvPr>
        </p:nvSpPr>
        <p:spPr>
          <a:xfrm>
            <a:off x="510988" y="1362635"/>
            <a:ext cx="5943600" cy="2366683"/>
          </a:xfrm>
        </p:spPr>
        <p:txBody>
          <a:bodyPr/>
          <a:lstStyle/>
          <a:p>
            <a:r>
              <a:rPr lang="en-IN" sz="2800" dirty="0">
                <a:latin typeface="Arial" panose="020B0604020202020204" pitchFamily="34" charset="0"/>
                <a:cs typeface="Arial" panose="020B0604020202020204" pitchFamily="34" charset="0"/>
              </a:rPr>
              <a:t>After loading all the required libraries we loaded the data into our jupyter notebook.</a:t>
            </a:r>
            <a:endParaRPr lang="en-US" sz="2800" dirty="0">
              <a:latin typeface="Arial" panose="020B0604020202020204" pitchFamily="34" charset="0"/>
              <a:cs typeface="Arial" panose="020B0604020202020204" pitchFamily="34" charset="0"/>
            </a:endParaRPr>
          </a:p>
          <a:p>
            <a:pPr marL="0" indent="0">
              <a:buNone/>
            </a:pPr>
            <a:endParaRPr lang="en-US" dirty="0"/>
          </a:p>
        </p:txBody>
      </p:sp>
      <p:pic>
        <p:nvPicPr>
          <p:cNvPr id="5" name="Picture 4">
            <a:extLst>
              <a:ext uri="{FF2B5EF4-FFF2-40B4-BE49-F238E27FC236}">
                <a16:creationId xmlns:a16="http://schemas.microsoft.com/office/drawing/2014/main" id="{721140C3-DB3B-4F85-A6E3-7230DC7C9C3C}"/>
              </a:ext>
            </a:extLst>
          </p:cNvPr>
          <p:cNvPicPr/>
          <p:nvPr/>
        </p:nvPicPr>
        <p:blipFill>
          <a:blip r:embed="rId2"/>
          <a:stretch>
            <a:fillRect/>
          </a:stretch>
        </p:blipFill>
        <p:spPr>
          <a:xfrm>
            <a:off x="6243133" y="1544395"/>
            <a:ext cx="5731510" cy="4838700"/>
          </a:xfrm>
          <a:prstGeom prst="rect">
            <a:avLst/>
          </a:prstGeom>
        </p:spPr>
      </p:pic>
      <p:pic>
        <p:nvPicPr>
          <p:cNvPr id="9" name="Picture 8">
            <a:extLst>
              <a:ext uri="{FF2B5EF4-FFF2-40B4-BE49-F238E27FC236}">
                <a16:creationId xmlns:a16="http://schemas.microsoft.com/office/drawing/2014/main" id="{BE8CFA32-229E-4AB6-B09A-861486A98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4" y="2688198"/>
            <a:ext cx="6025776" cy="4019661"/>
          </a:xfrm>
          <a:prstGeom prst="rect">
            <a:avLst/>
          </a:prstGeom>
        </p:spPr>
      </p:pic>
    </p:spTree>
    <p:extLst>
      <p:ext uri="{BB962C8B-B14F-4D97-AF65-F5344CB8AC3E}">
        <p14:creationId xmlns:p14="http://schemas.microsoft.com/office/powerpoint/2010/main" val="119822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3127-9534-44CC-B83D-633E5DB6BD32}"/>
              </a:ext>
            </a:extLst>
          </p:cNvPr>
          <p:cNvSpPr>
            <a:spLocks noGrp="1"/>
          </p:cNvSpPr>
          <p:nvPr>
            <p:ph type="title"/>
          </p:nvPr>
        </p:nvSpPr>
        <p:spPr>
          <a:xfrm>
            <a:off x="971550" y="123825"/>
            <a:ext cx="10083304" cy="809625"/>
          </a:xfrm>
        </p:spPr>
        <p:txBody>
          <a:bodyPr/>
          <a:lstStyle/>
          <a:p>
            <a:r>
              <a:rPr lang="en-US" sz="3200" b="1" dirty="0">
                <a:solidFill>
                  <a:schemeClr val="accent2"/>
                </a:solidFill>
                <a:latin typeface="Garamond" panose="02020404030301010803" pitchFamily="18" charset="0"/>
                <a:cs typeface="Arial" panose="020B0604020202020204" pitchFamily="34" charset="0"/>
              </a:rPr>
              <a:t>TABLE OF CONTENTS</a:t>
            </a:r>
            <a:endParaRPr lang="en-US" sz="3200" dirty="0"/>
          </a:p>
        </p:txBody>
      </p:sp>
      <p:sp>
        <p:nvSpPr>
          <p:cNvPr id="3" name="Content Placeholder 2">
            <a:extLst>
              <a:ext uri="{FF2B5EF4-FFF2-40B4-BE49-F238E27FC236}">
                <a16:creationId xmlns:a16="http://schemas.microsoft.com/office/drawing/2014/main" id="{CDDC4C66-816A-4945-B75F-6C8AA090760A}"/>
              </a:ext>
            </a:extLst>
          </p:cNvPr>
          <p:cNvSpPr>
            <a:spLocks noGrp="1"/>
          </p:cNvSpPr>
          <p:nvPr>
            <p:ph idx="1"/>
          </p:nvPr>
        </p:nvSpPr>
        <p:spPr>
          <a:xfrm>
            <a:off x="209550" y="1419224"/>
            <a:ext cx="11449049" cy="5171071"/>
          </a:xfrm>
        </p:spPr>
        <p:txBody>
          <a:bodyPr>
            <a:normAutofit/>
          </a:bodyPr>
          <a:lstStyle/>
          <a:p>
            <a:r>
              <a:rPr lang="en-US" sz="2800" b="1" dirty="0">
                <a:latin typeface="Arial" panose="020B0604020202020204" pitchFamily="34" charset="0"/>
                <a:cs typeface="Arial" panose="020B0604020202020204" pitchFamily="34" charset="0"/>
              </a:rPr>
              <a:t>INTRODUCTION	</a:t>
            </a:r>
          </a:p>
          <a:p>
            <a:pPr lvl="1"/>
            <a:r>
              <a:rPr lang="en-US" sz="1600" b="1" dirty="0">
                <a:latin typeface="Arial" panose="020B0604020202020204" pitchFamily="34" charset="0"/>
                <a:cs typeface="Arial" panose="020B0604020202020204" pitchFamily="34" charset="0"/>
              </a:rPr>
              <a:t>BUSINESS PROBLEM FRAMING	</a:t>
            </a:r>
          </a:p>
          <a:p>
            <a:pPr lvl="1"/>
            <a:r>
              <a:rPr lang="en-US" sz="1600" b="1" dirty="0">
                <a:latin typeface="Arial" panose="020B0604020202020204" pitchFamily="34" charset="0"/>
                <a:cs typeface="Arial" panose="020B0604020202020204" pitchFamily="34" charset="0"/>
              </a:rPr>
              <a:t>CONCEPTUAL BACKGROUND OF THE DOMAIN PROBLEM	</a:t>
            </a:r>
          </a:p>
          <a:p>
            <a:pPr lvl="1"/>
            <a:r>
              <a:rPr lang="en-US" sz="1600" b="1" dirty="0">
                <a:latin typeface="Arial" panose="020B0604020202020204" pitchFamily="34" charset="0"/>
                <a:cs typeface="Arial" panose="020B0604020202020204" pitchFamily="34" charset="0"/>
              </a:rPr>
              <a:t>REVIEW OF LITERATURE	</a:t>
            </a:r>
          </a:p>
          <a:p>
            <a:pPr lvl="1"/>
            <a:r>
              <a:rPr lang="en-US" sz="1600" b="1" dirty="0">
                <a:latin typeface="Arial" panose="020B0604020202020204" pitchFamily="34" charset="0"/>
                <a:cs typeface="Arial" panose="020B0604020202020204" pitchFamily="34" charset="0"/>
              </a:rPr>
              <a:t>MOTIVATION FOR THE PROBLEM UNDERTAKEN	</a:t>
            </a: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ANALYTICAL PROBLEM FRAMING	</a:t>
            </a:r>
          </a:p>
          <a:p>
            <a:pPr lvl="1"/>
            <a:r>
              <a:rPr lang="en-US" sz="1600" b="1" dirty="0">
                <a:latin typeface="Arial" panose="020B0604020202020204" pitchFamily="34" charset="0"/>
                <a:cs typeface="Arial" panose="020B0604020202020204" pitchFamily="34" charset="0"/>
              </a:rPr>
              <a:t>MATHEMATICAL/ ANALYTICAL MODELING OF THE PROBLEM	</a:t>
            </a:r>
          </a:p>
          <a:p>
            <a:pPr lvl="1"/>
            <a:r>
              <a:rPr lang="en-US" sz="1600" b="1" dirty="0">
                <a:latin typeface="Arial" panose="020B0604020202020204" pitchFamily="34" charset="0"/>
                <a:cs typeface="Arial" panose="020B0604020202020204" pitchFamily="34" charset="0"/>
              </a:rPr>
              <a:t>DATA SOURCES AND THEIR FORMATS	</a:t>
            </a:r>
          </a:p>
          <a:p>
            <a:pPr lvl="1"/>
            <a:r>
              <a:rPr lang="en-US" sz="1600" b="1" dirty="0">
                <a:latin typeface="Arial" panose="020B0604020202020204" pitchFamily="34" charset="0"/>
                <a:cs typeface="Arial" panose="020B0604020202020204" pitchFamily="34" charset="0"/>
              </a:rPr>
              <a:t>DATA PREPROCESSING DONE	</a:t>
            </a:r>
          </a:p>
          <a:p>
            <a:pPr lvl="1"/>
            <a:r>
              <a:rPr lang="en-US" sz="1600" b="1" dirty="0">
                <a:latin typeface="Arial" panose="020B0604020202020204" pitchFamily="34" charset="0"/>
                <a:cs typeface="Arial" panose="020B0604020202020204" pitchFamily="34" charset="0"/>
              </a:rPr>
              <a:t>DATA INPUTS- LOGIC- OUTPUT RELATIONSHIPS	</a:t>
            </a:r>
          </a:p>
          <a:p>
            <a:pPr lvl="1"/>
            <a:r>
              <a:rPr lang="en-US" sz="1600" b="1" dirty="0">
                <a:latin typeface="Arial" panose="020B0604020202020204" pitchFamily="34" charset="0"/>
                <a:cs typeface="Arial" panose="020B0604020202020204" pitchFamily="34" charset="0"/>
              </a:rPr>
              <a:t>HARDWARE AND SOFTWARE REQUIREMENTS AND TOOLS USED	</a:t>
            </a:r>
          </a:p>
          <a:p>
            <a:endParaRPr lang="en-US" dirty="0"/>
          </a:p>
        </p:txBody>
      </p:sp>
    </p:spTree>
    <p:extLst>
      <p:ext uri="{BB962C8B-B14F-4D97-AF65-F5344CB8AC3E}">
        <p14:creationId xmlns:p14="http://schemas.microsoft.com/office/powerpoint/2010/main" val="2753373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41B8-8687-4827-AC12-4A4EE591CFE1}"/>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sp>
        <p:nvSpPr>
          <p:cNvPr id="3" name="Content Placeholder 2">
            <a:extLst>
              <a:ext uri="{FF2B5EF4-FFF2-40B4-BE49-F238E27FC236}">
                <a16:creationId xmlns:a16="http://schemas.microsoft.com/office/drawing/2014/main" id="{1273B848-2377-4868-91A5-7CAE2F0E6DCA}"/>
              </a:ext>
            </a:extLst>
          </p:cNvPr>
          <p:cNvSpPr>
            <a:spLocks noGrp="1"/>
          </p:cNvSpPr>
          <p:nvPr>
            <p:ph idx="1"/>
          </p:nvPr>
        </p:nvSpPr>
        <p:spPr>
          <a:xfrm>
            <a:off x="322730" y="1317813"/>
            <a:ext cx="10784542" cy="3810000"/>
          </a:xfrm>
        </p:spPr>
        <p:txBody>
          <a:body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Feature Engineering has been used for cleaning of the data.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Some unused columns have been deleted and even some columns have been bifurcated which was used in the prediction. </a:t>
            </a: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We first done data cleaning. We first looked percentage of values missing in columns then we imputed missing values.</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791085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42C67-28BD-4A22-9B21-FC4039C5ADB4}"/>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pic>
        <p:nvPicPr>
          <p:cNvPr id="4" name="Content Placeholder 3">
            <a:extLst>
              <a:ext uri="{FF2B5EF4-FFF2-40B4-BE49-F238E27FC236}">
                <a16:creationId xmlns:a16="http://schemas.microsoft.com/office/drawing/2014/main" id="{1562C08E-1624-45EC-8E64-C04872116FB0}"/>
              </a:ext>
            </a:extLst>
          </p:cNvPr>
          <p:cNvPicPr>
            <a:picLocks noGrp="1"/>
          </p:cNvPicPr>
          <p:nvPr>
            <p:ph idx="1"/>
          </p:nvPr>
        </p:nvPicPr>
        <p:blipFill>
          <a:blip r:embed="rId2"/>
          <a:stretch>
            <a:fillRect/>
          </a:stretch>
        </p:blipFill>
        <p:spPr>
          <a:xfrm>
            <a:off x="1442600" y="1690688"/>
            <a:ext cx="7701400" cy="4450136"/>
          </a:xfrm>
          <a:prstGeom prst="rect">
            <a:avLst/>
          </a:prstGeom>
        </p:spPr>
      </p:pic>
    </p:spTree>
    <p:extLst>
      <p:ext uri="{BB962C8B-B14F-4D97-AF65-F5344CB8AC3E}">
        <p14:creationId xmlns:p14="http://schemas.microsoft.com/office/powerpoint/2010/main" val="1340788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54BF9-CB95-471F-B6AB-82946B603195}"/>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pic>
        <p:nvPicPr>
          <p:cNvPr id="6" name="Picture 5">
            <a:extLst>
              <a:ext uri="{FF2B5EF4-FFF2-40B4-BE49-F238E27FC236}">
                <a16:creationId xmlns:a16="http://schemas.microsoft.com/office/drawing/2014/main" id="{032B270C-DBF2-49D4-A299-622D572CF599}"/>
              </a:ext>
            </a:extLst>
          </p:cNvPr>
          <p:cNvPicPr/>
          <p:nvPr/>
        </p:nvPicPr>
        <p:blipFill>
          <a:blip r:embed="rId2"/>
          <a:stretch>
            <a:fillRect/>
          </a:stretch>
        </p:blipFill>
        <p:spPr>
          <a:xfrm>
            <a:off x="2263588" y="1379219"/>
            <a:ext cx="7525871" cy="4860215"/>
          </a:xfrm>
          <a:prstGeom prst="rect">
            <a:avLst/>
          </a:prstGeom>
        </p:spPr>
      </p:pic>
    </p:spTree>
    <p:extLst>
      <p:ext uri="{BB962C8B-B14F-4D97-AF65-F5344CB8AC3E}">
        <p14:creationId xmlns:p14="http://schemas.microsoft.com/office/powerpoint/2010/main" val="4029154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CD5D-6AA1-4FB5-B531-E2068B7A5526}"/>
              </a:ext>
            </a:extLst>
          </p:cNvPr>
          <p:cNvSpPr>
            <a:spLocks noGrp="1"/>
          </p:cNvSpPr>
          <p:nvPr>
            <p:ph type="title"/>
          </p:nvPr>
        </p:nvSpPr>
        <p:spPr>
          <a:xfrm>
            <a:off x="838200" y="681037"/>
            <a:ext cx="10515600" cy="1009651"/>
          </a:xfrm>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pic>
        <p:nvPicPr>
          <p:cNvPr id="4" name="Content Placeholder 3">
            <a:extLst>
              <a:ext uri="{FF2B5EF4-FFF2-40B4-BE49-F238E27FC236}">
                <a16:creationId xmlns:a16="http://schemas.microsoft.com/office/drawing/2014/main" id="{4EA1E0F8-9F54-46F7-BF9D-179B08C39C90}"/>
              </a:ext>
            </a:extLst>
          </p:cNvPr>
          <p:cNvPicPr>
            <a:picLocks noGrp="1"/>
          </p:cNvPicPr>
          <p:nvPr>
            <p:ph idx="1"/>
          </p:nvPr>
        </p:nvPicPr>
        <p:blipFill>
          <a:blip r:embed="rId2"/>
          <a:stretch>
            <a:fillRect/>
          </a:stretch>
        </p:blipFill>
        <p:spPr>
          <a:xfrm>
            <a:off x="2303929" y="1497106"/>
            <a:ext cx="7569015" cy="4679857"/>
          </a:xfrm>
          <a:prstGeom prst="rect">
            <a:avLst/>
          </a:prstGeom>
        </p:spPr>
      </p:pic>
    </p:spTree>
    <p:extLst>
      <p:ext uri="{BB962C8B-B14F-4D97-AF65-F5344CB8AC3E}">
        <p14:creationId xmlns:p14="http://schemas.microsoft.com/office/powerpoint/2010/main" val="270913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6D6A-F047-419F-9BB6-5E2B5B23C209}"/>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pic>
        <p:nvPicPr>
          <p:cNvPr id="4" name="Content Placeholder 3">
            <a:extLst>
              <a:ext uri="{FF2B5EF4-FFF2-40B4-BE49-F238E27FC236}">
                <a16:creationId xmlns:a16="http://schemas.microsoft.com/office/drawing/2014/main" id="{BBB3FC3B-A3D3-41E3-A4E7-7EF9A56D6221}"/>
              </a:ext>
            </a:extLst>
          </p:cNvPr>
          <p:cNvPicPr>
            <a:picLocks noGrp="1"/>
          </p:cNvPicPr>
          <p:nvPr>
            <p:ph idx="1"/>
          </p:nvPr>
        </p:nvPicPr>
        <p:blipFill>
          <a:blip r:embed="rId2"/>
          <a:stretch>
            <a:fillRect/>
          </a:stretch>
        </p:blipFill>
        <p:spPr>
          <a:xfrm>
            <a:off x="2438400" y="1377390"/>
            <a:ext cx="7458635" cy="4539316"/>
          </a:xfrm>
          <a:prstGeom prst="rect">
            <a:avLst/>
          </a:prstGeom>
        </p:spPr>
      </p:pic>
    </p:spTree>
    <p:extLst>
      <p:ext uri="{BB962C8B-B14F-4D97-AF65-F5344CB8AC3E}">
        <p14:creationId xmlns:p14="http://schemas.microsoft.com/office/powerpoint/2010/main" val="3569305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8D1B-1969-4209-8BDB-1A7F2D3B1D8C}"/>
              </a:ext>
            </a:extLst>
          </p:cNvPr>
          <p:cNvSpPr>
            <a:spLocks noGrp="1"/>
          </p:cNvSpPr>
          <p:nvPr>
            <p:ph type="title"/>
          </p:nvPr>
        </p:nvSpPr>
        <p:spPr/>
        <p:txBody>
          <a:bodyPr>
            <a:normAutofit/>
          </a:bodyPr>
          <a:lstStyle/>
          <a:p>
            <a:r>
              <a:rPr lang="en-IN" sz="3200" b="1" i="1" dirty="0">
                <a:solidFill>
                  <a:schemeClr val="accent2"/>
                </a:solidFill>
                <a:latin typeface="Garamond" panose="02020404030301010803" pitchFamily="18" charset="0"/>
                <a:cs typeface="Arial" panose="020B0604020202020204" pitchFamily="34" charset="0"/>
              </a:rPr>
              <a:t>DATA PREPROCESSING DONE</a:t>
            </a:r>
            <a:br>
              <a:rPr lang="en-US" sz="3200" b="1" i="1" dirty="0">
                <a:solidFill>
                  <a:schemeClr val="accent2"/>
                </a:solidFill>
                <a:latin typeface="Garamond" panose="02020404030301010803" pitchFamily="18" charset="0"/>
                <a:cs typeface="Arial" panose="020B0604020202020204" pitchFamily="34" charset="0"/>
              </a:rPr>
            </a:br>
            <a:endParaRPr lang="en-US" sz="3200" dirty="0"/>
          </a:p>
        </p:txBody>
      </p:sp>
      <p:pic>
        <p:nvPicPr>
          <p:cNvPr id="5" name="Picture 4">
            <a:extLst>
              <a:ext uri="{FF2B5EF4-FFF2-40B4-BE49-F238E27FC236}">
                <a16:creationId xmlns:a16="http://schemas.microsoft.com/office/drawing/2014/main" id="{5FDE6BB6-418E-484A-8BC4-1DAFFDC2363C}"/>
              </a:ext>
            </a:extLst>
          </p:cNvPr>
          <p:cNvPicPr/>
          <p:nvPr/>
        </p:nvPicPr>
        <p:blipFill>
          <a:blip r:embed="rId2"/>
          <a:stretch>
            <a:fillRect/>
          </a:stretch>
        </p:blipFill>
        <p:spPr>
          <a:xfrm>
            <a:off x="143144" y="1690688"/>
            <a:ext cx="5479146" cy="3795712"/>
          </a:xfrm>
          <a:prstGeom prst="rect">
            <a:avLst/>
          </a:prstGeom>
        </p:spPr>
      </p:pic>
      <p:pic>
        <p:nvPicPr>
          <p:cNvPr id="6" name="Picture 5">
            <a:extLst>
              <a:ext uri="{FF2B5EF4-FFF2-40B4-BE49-F238E27FC236}">
                <a16:creationId xmlns:a16="http://schemas.microsoft.com/office/drawing/2014/main" id="{A402F099-1D2C-4F0D-92AB-FF8683157981}"/>
              </a:ext>
            </a:extLst>
          </p:cNvPr>
          <p:cNvPicPr/>
          <p:nvPr/>
        </p:nvPicPr>
        <p:blipFill>
          <a:blip r:embed="rId3"/>
          <a:stretch>
            <a:fillRect/>
          </a:stretch>
        </p:blipFill>
        <p:spPr>
          <a:xfrm>
            <a:off x="5743605" y="1659359"/>
            <a:ext cx="5731510" cy="4300220"/>
          </a:xfrm>
          <a:prstGeom prst="rect">
            <a:avLst/>
          </a:prstGeom>
        </p:spPr>
      </p:pic>
      <p:sp>
        <p:nvSpPr>
          <p:cNvPr id="7" name="Slide Number Placeholder 7">
            <a:extLst>
              <a:ext uri="{FF2B5EF4-FFF2-40B4-BE49-F238E27FC236}">
                <a16:creationId xmlns:a16="http://schemas.microsoft.com/office/drawing/2014/main" id="{CDABFCB3-15FC-400A-82EA-7E92BD2278A8}"/>
              </a:ext>
            </a:extLst>
          </p:cNvPr>
          <p:cNvSpPr>
            <a:spLocks noGrp="1"/>
          </p:cNvSpPr>
          <p:nvPr/>
        </p:nvSpPr>
        <p:spPr>
          <a:xfrm>
            <a:off x="10551991"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25</a:t>
            </a:fld>
            <a:endParaRPr lang="en-US"/>
          </a:p>
        </p:txBody>
      </p:sp>
    </p:spTree>
    <p:extLst>
      <p:ext uri="{BB962C8B-B14F-4D97-AF65-F5344CB8AC3E}">
        <p14:creationId xmlns:p14="http://schemas.microsoft.com/office/powerpoint/2010/main" val="144308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133B776-CBEC-46C1-B728-98C6734EB4D0}"/>
              </a:ext>
            </a:extLst>
          </p:cNvPr>
          <p:cNvSpPr txBox="1"/>
          <p:nvPr/>
        </p:nvSpPr>
        <p:spPr>
          <a:xfrm>
            <a:off x="531881" y="510378"/>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5" name="Rectangle 4">
            <a:extLst>
              <a:ext uri="{FF2B5EF4-FFF2-40B4-BE49-F238E27FC236}">
                <a16:creationId xmlns:a16="http://schemas.microsoft.com/office/drawing/2014/main" id="{D40E7125-E887-487C-B0BE-7205B8EC368C}"/>
              </a:ext>
            </a:extLst>
          </p:cNvPr>
          <p:cNvSpPr/>
          <p:nvPr/>
        </p:nvSpPr>
        <p:spPr>
          <a:xfrm>
            <a:off x="696834" y="1715753"/>
            <a:ext cx="5399166"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latin typeface="Arial" panose="020B0604020202020204" pitchFamily="34" charset="0"/>
                <a:cs typeface="Arial" panose="020B0604020202020204" pitchFamily="34" charset="0"/>
              </a:rPr>
              <a:t>Then we checked the correlation with the help of heatmap.</a:t>
            </a:r>
            <a:endParaRPr lang="en-US" sz="2800" dirty="0">
              <a:latin typeface="Arial" panose="020B0604020202020204" pitchFamily="34" charset="0"/>
              <a:cs typeface="Arial" panose="020B0604020202020204" pitchFamily="34" charset="0"/>
            </a:endParaRPr>
          </a:p>
        </p:txBody>
      </p:sp>
      <p:sp>
        <p:nvSpPr>
          <p:cNvPr id="6" name="Slide Number Placeholder 9">
            <a:extLst>
              <a:ext uri="{FF2B5EF4-FFF2-40B4-BE49-F238E27FC236}">
                <a16:creationId xmlns:a16="http://schemas.microsoft.com/office/drawing/2014/main" id="{F97431A1-F8C4-487B-BC22-E8869382940C}"/>
              </a:ext>
            </a:extLst>
          </p:cNvPr>
          <p:cNvSpPr>
            <a:spLocks noGrp="1"/>
          </p:cNvSpPr>
          <p:nvPr/>
        </p:nvSpPr>
        <p:spPr>
          <a:xfrm>
            <a:off x="10680751" y="6667134"/>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26</a:t>
            </a:fld>
            <a:endParaRPr lang="en-US"/>
          </a:p>
        </p:txBody>
      </p:sp>
      <p:pic>
        <p:nvPicPr>
          <p:cNvPr id="7" name="Picture 6">
            <a:extLst>
              <a:ext uri="{FF2B5EF4-FFF2-40B4-BE49-F238E27FC236}">
                <a16:creationId xmlns:a16="http://schemas.microsoft.com/office/drawing/2014/main" id="{458673D6-1892-4C69-961D-F5B6E5C0C1C5}"/>
              </a:ext>
            </a:extLst>
          </p:cNvPr>
          <p:cNvPicPr>
            <a:picLocks noChangeAspect="1"/>
          </p:cNvPicPr>
          <p:nvPr/>
        </p:nvPicPr>
        <p:blipFill>
          <a:blip r:embed="rId2"/>
          <a:stretch>
            <a:fillRect/>
          </a:stretch>
        </p:blipFill>
        <p:spPr>
          <a:xfrm>
            <a:off x="2443027" y="3290460"/>
            <a:ext cx="6002936" cy="1354453"/>
          </a:xfrm>
          <a:prstGeom prst="rect">
            <a:avLst/>
          </a:prstGeom>
        </p:spPr>
      </p:pic>
    </p:spTree>
    <p:extLst>
      <p:ext uri="{BB962C8B-B14F-4D97-AF65-F5344CB8AC3E}">
        <p14:creationId xmlns:p14="http://schemas.microsoft.com/office/powerpoint/2010/main" val="77009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AFC1CF-6B9F-4380-AD99-830E1BB80287}"/>
              </a:ext>
            </a:extLst>
          </p:cNvPr>
          <p:cNvPicPr>
            <a:picLocks noChangeAspect="1"/>
          </p:cNvPicPr>
          <p:nvPr/>
        </p:nvPicPr>
        <p:blipFill>
          <a:blip r:embed="rId2"/>
          <a:stretch>
            <a:fillRect/>
          </a:stretch>
        </p:blipFill>
        <p:spPr>
          <a:xfrm>
            <a:off x="2309812" y="71438"/>
            <a:ext cx="7572375" cy="6715125"/>
          </a:xfrm>
          <a:prstGeom prst="rect">
            <a:avLst/>
          </a:prstGeom>
        </p:spPr>
      </p:pic>
    </p:spTree>
    <p:extLst>
      <p:ext uri="{BB962C8B-B14F-4D97-AF65-F5344CB8AC3E}">
        <p14:creationId xmlns:p14="http://schemas.microsoft.com/office/powerpoint/2010/main" val="817403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133B776-CBEC-46C1-B728-98C6734EB4D0}"/>
              </a:ext>
            </a:extLst>
          </p:cNvPr>
          <p:cNvSpPr txBox="1"/>
          <p:nvPr/>
        </p:nvSpPr>
        <p:spPr>
          <a:xfrm>
            <a:off x="298799" y="515939"/>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DATA PREPROCESSING DONE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5" name="Rectangle 4">
            <a:extLst>
              <a:ext uri="{FF2B5EF4-FFF2-40B4-BE49-F238E27FC236}">
                <a16:creationId xmlns:a16="http://schemas.microsoft.com/office/drawing/2014/main" id="{0021311E-2064-4B1E-9808-008CCE4B2BC7}"/>
              </a:ext>
            </a:extLst>
          </p:cNvPr>
          <p:cNvSpPr/>
          <p:nvPr/>
        </p:nvSpPr>
        <p:spPr>
          <a:xfrm>
            <a:off x="367554" y="1255059"/>
            <a:ext cx="10713716" cy="48320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latin typeface="Arial" panose="020B0604020202020204" pitchFamily="34" charset="0"/>
                <a:cs typeface="Arial" panose="020B0604020202020204" pitchFamily="34" charset="0"/>
              </a:rPr>
              <a:t>While checking the </a:t>
            </a:r>
            <a:r>
              <a:rPr lang="en-IN" sz="2800" dirty="0" err="1">
                <a:latin typeface="Arial" panose="020B0604020202020204" pitchFamily="34" charset="0"/>
                <a:cs typeface="Arial" panose="020B0604020202020204" pitchFamily="34" charset="0"/>
              </a:rPr>
              <a:t>heatmap</a:t>
            </a:r>
            <a:r>
              <a:rPr lang="en-IN" sz="2800" dirty="0">
                <a:latin typeface="Arial" panose="020B0604020202020204" pitchFamily="34" charset="0"/>
                <a:cs typeface="Arial" panose="020B0604020202020204" pitchFamily="34" charset="0"/>
              </a:rPr>
              <a:t> of correlation we observed that: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highly positively correlated with the columns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YearRemodAdd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TotalBsmtSF</a:t>
            </a:r>
            <a:r>
              <a:rPr lang="en-IN" sz="2800" dirty="0">
                <a:latin typeface="Arial" panose="020B0604020202020204" pitchFamily="34" charset="0"/>
                <a:cs typeface="Arial" panose="020B0604020202020204" pitchFamily="34" charset="0"/>
              </a:rPr>
              <a:t>, 1stFlrSF,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FullBath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TotRmsAbvGrd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is negatively correlated with </a:t>
            </a:r>
            <a:r>
              <a:rPr lang="en-IN" sz="2800" dirty="0" err="1">
                <a:latin typeface="Arial" panose="020B0604020202020204" pitchFamily="34" charset="0"/>
                <a:cs typeface="Arial" panose="020B0604020202020204" pitchFamily="34" charset="0"/>
              </a:rPr>
              <a:t>OverallCond</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KitchenAbvGr</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Encloseporch</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YrSold</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lvl="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 multicollinearity in between columns so we will be using Principal Component Analysis(PCA).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No correlation has been observed between the column Id and other columns so we will be dropping this column.</a:t>
            </a:r>
            <a:endParaRPr lang="en-US" sz="28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078B6ED0-28EF-4907-B843-B277CF04BDA6}"/>
              </a:ext>
            </a:extLst>
          </p:cNvPr>
          <p:cNvSpPr>
            <a:spLocks noGrp="1"/>
          </p:cNvSpPr>
          <p:nvPr/>
        </p:nvSpPr>
        <p:spPr>
          <a:xfrm>
            <a:off x="10698681" y="591491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28</a:t>
            </a:fld>
            <a:endParaRPr lang="en-US"/>
          </a:p>
        </p:txBody>
      </p:sp>
    </p:spTree>
    <p:extLst>
      <p:ext uri="{BB962C8B-B14F-4D97-AF65-F5344CB8AC3E}">
        <p14:creationId xmlns:p14="http://schemas.microsoft.com/office/powerpoint/2010/main" val="333269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672267" y="371371"/>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DATA INPUTS- LOGIC- OUTPUT RELATIONSHIPS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E20D2DE2-96E1-4EEF-B118-F5683FE13B9E}"/>
              </a:ext>
            </a:extLst>
          </p:cNvPr>
          <p:cNvPicPr/>
          <p:nvPr/>
        </p:nvPicPr>
        <p:blipFill>
          <a:blip r:embed="rId2"/>
          <a:stretch>
            <a:fillRect/>
          </a:stretch>
        </p:blipFill>
        <p:spPr>
          <a:xfrm>
            <a:off x="1127554" y="1448589"/>
            <a:ext cx="10392178" cy="5038041"/>
          </a:xfrm>
          <a:prstGeom prst="rect">
            <a:avLst/>
          </a:prstGeom>
        </p:spPr>
      </p:pic>
      <p:sp>
        <p:nvSpPr>
          <p:cNvPr id="4" name="Slide Number Placeholder 6">
            <a:extLst>
              <a:ext uri="{FF2B5EF4-FFF2-40B4-BE49-F238E27FC236}">
                <a16:creationId xmlns:a16="http://schemas.microsoft.com/office/drawing/2014/main" id="{C5240A99-D50C-49CC-ACFF-8FA5E0A27289}"/>
              </a:ext>
            </a:extLst>
          </p:cNvPr>
          <p:cNvSpPr>
            <a:spLocks noGrp="1"/>
          </p:cNvSpPr>
          <p:nvPr/>
        </p:nvSpPr>
        <p:spPr>
          <a:xfrm>
            <a:off x="10641843" y="579765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29</a:t>
            </a:fld>
            <a:endParaRPr lang="en-US"/>
          </a:p>
        </p:txBody>
      </p:sp>
    </p:spTree>
    <p:extLst>
      <p:ext uri="{BB962C8B-B14F-4D97-AF65-F5344CB8AC3E}">
        <p14:creationId xmlns:p14="http://schemas.microsoft.com/office/powerpoint/2010/main" val="1742436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BBD18-14C7-47EE-A80E-5680BBA4538F}"/>
              </a:ext>
            </a:extLst>
          </p:cNvPr>
          <p:cNvSpPr>
            <a:spLocks noGrp="1"/>
          </p:cNvSpPr>
          <p:nvPr>
            <p:ph type="title"/>
          </p:nvPr>
        </p:nvSpPr>
        <p:spPr>
          <a:xfrm>
            <a:off x="838200" y="180975"/>
            <a:ext cx="7762875" cy="1381125"/>
          </a:xfrm>
        </p:spPr>
        <p:txBody>
          <a:bodyPr>
            <a:normAutofit/>
          </a:bodyPr>
          <a:lstStyle/>
          <a:p>
            <a:r>
              <a:rPr lang="en-US" sz="3600" b="1" dirty="0">
                <a:solidFill>
                  <a:schemeClr val="accent2"/>
                </a:solidFill>
                <a:latin typeface="Garamond" panose="02020404030301010803" pitchFamily="18" charset="0"/>
                <a:cs typeface="Arial" panose="020B0604020202020204" pitchFamily="34" charset="0"/>
              </a:rPr>
              <a:t>TABLE OF CONTENTS</a:t>
            </a:r>
            <a:br>
              <a:rPr lang="en-US" sz="5400" b="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D4B63BCA-70DD-4A65-9ED8-77290ADCD139}"/>
              </a:ext>
            </a:extLst>
          </p:cNvPr>
          <p:cNvSpPr>
            <a:spLocks noGrp="1"/>
          </p:cNvSpPr>
          <p:nvPr>
            <p:ph idx="1"/>
          </p:nvPr>
        </p:nvSpPr>
        <p:spPr>
          <a:xfrm>
            <a:off x="495300" y="1428750"/>
            <a:ext cx="10858500" cy="5124450"/>
          </a:xfrm>
        </p:spPr>
        <p:txBody>
          <a:bodyPr>
            <a:normAutofit/>
          </a:bodyPr>
          <a:lstStyle/>
          <a:p>
            <a:r>
              <a:rPr lang="en-US" sz="2800" b="1" dirty="0">
                <a:latin typeface="Arial" panose="020B0604020202020204" pitchFamily="34" charset="0"/>
                <a:cs typeface="Arial" panose="020B0604020202020204" pitchFamily="34" charset="0"/>
              </a:rPr>
              <a:t>MODEL/S DEVELOPMENT AND EVALUATION	</a:t>
            </a:r>
          </a:p>
          <a:p>
            <a:pPr lvl="1"/>
            <a:r>
              <a:rPr lang="en-US" sz="1800" b="1" dirty="0">
                <a:latin typeface="Arial" panose="020B0604020202020204" pitchFamily="34" charset="0"/>
                <a:cs typeface="Arial" panose="020B0604020202020204" pitchFamily="34" charset="0"/>
              </a:rPr>
              <a:t>IDENTIFICATION OF POSSIBLE PROBLEM-SOLVING APPROACHES (METHODS)	</a:t>
            </a:r>
          </a:p>
          <a:p>
            <a:pPr lvl="1"/>
            <a:r>
              <a:rPr lang="en-US" sz="1800" b="1" dirty="0">
                <a:latin typeface="Arial" panose="020B0604020202020204" pitchFamily="34" charset="0"/>
                <a:cs typeface="Arial" panose="020B0604020202020204" pitchFamily="34" charset="0"/>
              </a:rPr>
              <a:t>TESTING OF IDENTIFIED APPROACHES (ALGORITHMS)	</a:t>
            </a:r>
          </a:p>
          <a:p>
            <a:pPr lvl="1"/>
            <a:r>
              <a:rPr lang="en-US" sz="1800" b="1" dirty="0">
                <a:latin typeface="Arial" panose="020B0604020202020204" pitchFamily="34" charset="0"/>
                <a:cs typeface="Arial" panose="020B0604020202020204" pitchFamily="34" charset="0"/>
              </a:rPr>
              <a:t>RUN AND EVALUATE SELECTED MODELS	</a:t>
            </a:r>
          </a:p>
          <a:p>
            <a:pPr lvl="1"/>
            <a:r>
              <a:rPr lang="en-US" sz="1800" b="1" dirty="0">
                <a:latin typeface="Arial" panose="020B0604020202020204" pitchFamily="34" charset="0"/>
                <a:cs typeface="Arial" panose="020B0604020202020204" pitchFamily="34" charset="0"/>
              </a:rPr>
              <a:t>KEY METRICS FOR SUCCESS IN SOLVING PROBLEM UNDER CONSIDERATION	</a:t>
            </a:r>
          </a:p>
          <a:p>
            <a:pPr lvl="1"/>
            <a:r>
              <a:rPr lang="en-US" sz="1800" b="1" dirty="0">
                <a:latin typeface="Arial" panose="020B0604020202020204" pitchFamily="34" charset="0"/>
                <a:cs typeface="Arial" panose="020B0604020202020204" pitchFamily="34" charset="0"/>
              </a:rPr>
              <a:t>VISUALIZATIONS</a:t>
            </a:r>
          </a:p>
          <a:p>
            <a:pPr lvl="1"/>
            <a:r>
              <a:rPr lang="en-US" sz="1800" b="1" dirty="0">
                <a:latin typeface="Arial" panose="020B0604020202020204" pitchFamily="34" charset="0"/>
                <a:cs typeface="Arial" panose="020B0604020202020204" pitchFamily="34" charset="0"/>
              </a:rPr>
              <a:t>INTERPRETATION OF THE RESULTS</a:t>
            </a:r>
            <a:r>
              <a:rPr lang="en-US" sz="1600" b="1" dirty="0">
                <a:latin typeface="Arial" panose="020B0604020202020204" pitchFamily="34" charset="0"/>
                <a:cs typeface="Arial" panose="020B0604020202020204" pitchFamily="34" charset="0"/>
              </a:rPr>
              <a:t>	</a:t>
            </a:r>
          </a:p>
          <a:p>
            <a:pPr marL="457200" lvl="1" indent="0">
              <a:buNone/>
            </a:pPr>
            <a:endParaRPr lang="en-US" sz="16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CONCLUSION	</a:t>
            </a:r>
          </a:p>
          <a:p>
            <a:pPr lvl="1"/>
            <a:r>
              <a:rPr lang="en-US" sz="1600" b="1" dirty="0">
                <a:latin typeface="Arial" panose="020B0604020202020204" pitchFamily="34" charset="0"/>
                <a:cs typeface="Arial" panose="020B0604020202020204" pitchFamily="34" charset="0"/>
              </a:rPr>
              <a:t>KEY FINDINGS AND CONCLUSIONS OF THE STUDY	</a:t>
            </a:r>
          </a:p>
          <a:p>
            <a:pPr lvl="1"/>
            <a:r>
              <a:rPr lang="en-US" sz="1600" b="1" dirty="0">
                <a:latin typeface="Arial" panose="020B0604020202020204" pitchFamily="34" charset="0"/>
                <a:cs typeface="Arial" panose="020B0604020202020204" pitchFamily="34" charset="0"/>
              </a:rPr>
              <a:t>LEARNING OUTCOMES OF THE STUDY IN RESPECT OF DATA SCIENCE	</a:t>
            </a:r>
          </a:p>
          <a:p>
            <a:pPr lvl="1"/>
            <a:r>
              <a:rPr lang="en-US" sz="1600" b="1" dirty="0">
                <a:latin typeface="Arial" panose="020B0604020202020204" pitchFamily="34" charset="0"/>
                <a:cs typeface="Arial" panose="020B0604020202020204" pitchFamily="34" charset="0"/>
              </a:rPr>
              <a:t>LIMITATIONS OF THIS WORK AND SCOPE FOR FUTURE WORK</a:t>
            </a:r>
            <a:endParaRPr lang="en-US" sz="2800" b="1"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70079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LIBRARIES-:</a:t>
            </a:r>
            <a:endParaRPr lang="en-US" sz="3200"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74E856F2-37C9-4926-A56B-B827C078E8C2}"/>
              </a:ext>
            </a:extLst>
          </p:cNvPr>
          <p:cNvPicPr/>
          <p:nvPr/>
        </p:nvPicPr>
        <p:blipFill>
          <a:blip r:embed="rId2"/>
          <a:stretch>
            <a:fillRect/>
          </a:stretch>
        </p:blipFill>
        <p:spPr>
          <a:xfrm>
            <a:off x="3167263" y="1382181"/>
            <a:ext cx="6409055" cy="4893945"/>
          </a:xfrm>
          <a:prstGeom prst="rect">
            <a:avLst/>
          </a:prstGeom>
        </p:spPr>
      </p:pic>
      <p:sp>
        <p:nvSpPr>
          <p:cNvPr id="4" name="Slide Number Placeholder 6">
            <a:extLst>
              <a:ext uri="{FF2B5EF4-FFF2-40B4-BE49-F238E27FC236}">
                <a16:creationId xmlns:a16="http://schemas.microsoft.com/office/drawing/2014/main" id="{94B1CA32-D13E-4C74-A25E-86B2991D2855}"/>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30</a:t>
            </a:fld>
            <a:endParaRPr lang="en-US"/>
          </a:p>
        </p:txBody>
      </p:sp>
    </p:spTree>
    <p:extLst>
      <p:ext uri="{BB962C8B-B14F-4D97-AF65-F5344CB8AC3E}">
        <p14:creationId xmlns:p14="http://schemas.microsoft.com/office/powerpoint/2010/main" val="3852769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MODEL TRAINNING </a:t>
            </a:r>
            <a:endParaRPr lang="en-US" sz="3200"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21D9691C-6ADC-487D-AA45-88FFCF5F18C4}"/>
              </a:ext>
            </a:extLst>
          </p:cNvPr>
          <p:cNvPicPr/>
          <p:nvPr/>
        </p:nvPicPr>
        <p:blipFill>
          <a:blip r:embed="rId2"/>
          <a:stretch>
            <a:fillRect/>
          </a:stretch>
        </p:blipFill>
        <p:spPr>
          <a:xfrm>
            <a:off x="3414914" y="1106909"/>
            <a:ext cx="5731510" cy="4796790"/>
          </a:xfrm>
          <a:prstGeom prst="rect">
            <a:avLst/>
          </a:prstGeom>
        </p:spPr>
      </p:pic>
      <p:sp>
        <p:nvSpPr>
          <p:cNvPr id="4" name="Slide Number Placeholder 6">
            <a:extLst>
              <a:ext uri="{FF2B5EF4-FFF2-40B4-BE49-F238E27FC236}">
                <a16:creationId xmlns:a16="http://schemas.microsoft.com/office/drawing/2014/main" id="{82346D29-2929-43F8-821A-46571A02BF21}"/>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31</a:t>
            </a:fld>
            <a:endParaRPr lang="en-US"/>
          </a:p>
        </p:txBody>
      </p:sp>
    </p:spTree>
    <p:extLst>
      <p:ext uri="{BB962C8B-B14F-4D97-AF65-F5344CB8AC3E}">
        <p14:creationId xmlns:p14="http://schemas.microsoft.com/office/powerpoint/2010/main" val="2703438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546976"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92465BB-1157-4F0F-B879-999EBFE6F3F4}"/>
              </a:ext>
            </a:extLst>
          </p:cNvPr>
          <p:cNvPicPr/>
          <p:nvPr/>
        </p:nvPicPr>
        <p:blipFill>
          <a:blip r:embed="rId2"/>
          <a:stretch>
            <a:fillRect/>
          </a:stretch>
        </p:blipFill>
        <p:spPr>
          <a:xfrm>
            <a:off x="365125" y="1661264"/>
            <a:ext cx="5733415" cy="3688080"/>
          </a:xfrm>
          <a:prstGeom prst="rect">
            <a:avLst/>
          </a:prstGeom>
        </p:spPr>
      </p:pic>
      <p:pic>
        <p:nvPicPr>
          <p:cNvPr id="4" name="Picture 3">
            <a:extLst>
              <a:ext uri="{FF2B5EF4-FFF2-40B4-BE49-F238E27FC236}">
                <a16:creationId xmlns:a16="http://schemas.microsoft.com/office/drawing/2014/main" id="{4D5CDF9C-59D6-4EAF-82CB-337A1A5A5F82}"/>
              </a:ext>
            </a:extLst>
          </p:cNvPr>
          <p:cNvPicPr/>
          <p:nvPr/>
        </p:nvPicPr>
        <p:blipFill>
          <a:blip r:embed="rId3"/>
          <a:stretch>
            <a:fillRect/>
          </a:stretch>
        </p:blipFill>
        <p:spPr>
          <a:xfrm>
            <a:off x="6098540" y="1661264"/>
            <a:ext cx="5728335" cy="3947160"/>
          </a:xfrm>
          <a:prstGeom prst="rect">
            <a:avLst/>
          </a:prstGeom>
        </p:spPr>
      </p:pic>
      <p:sp>
        <p:nvSpPr>
          <p:cNvPr id="5" name="Slide Number Placeholder 7">
            <a:extLst>
              <a:ext uri="{FF2B5EF4-FFF2-40B4-BE49-F238E27FC236}">
                <a16:creationId xmlns:a16="http://schemas.microsoft.com/office/drawing/2014/main" id="{49BABE6B-6F7E-46B9-9032-71A4F4C7FA4A}"/>
              </a:ext>
            </a:extLst>
          </p:cNvPr>
          <p:cNvSpPr>
            <a:spLocks noGrp="1"/>
          </p:cNvSpPr>
          <p:nvPr/>
        </p:nvSpPr>
        <p:spPr>
          <a:xfrm>
            <a:off x="10516552"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32</a:t>
            </a:fld>
            <a:endParaRPr lang="en-US"/>
          </a:p>
        </p:txBody>
      </p:sp>
    </p:spTree>
    <p:extLst>
      <p:ext uri="{BB962C8B-B14F-4D97-AF65-F5344CB8AC3E}">
        <p14:creationId xmlns:p14="http://schemas.microsoft.com/office/powerpoint/2010/main" val="333045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46196" y="601662"/>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PCA</a:t>
            </a:r>
            <a:endParaRPr lang="en-US" sz="3200"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ED874F51-1D3B-4324-A354-42E5E2A211B8}"/>
              </a:ext>
            </a:extLst>
          </p:cNvPr>
          <p:cNvPicPr/>
          <p:nvPr/>
        </p:nvPicPr>
        <p:blipFill>
          <a:blip r:embed="rId2"/>
          <a:stretch>
            <a:fillRect/>
          </a:stretch>
        </p:blipFill>
        <p:spPr>
          <a:xfrm>
            <a:off x="3398139" y="1421448"/>
            <a:ext cx="5730875" cy="4030980"/>
          </a:xfrm>
          <a:prstGeom prst="rect">
            <a:avLst/>
          </a:prstGeom>
        </p:spPr>
      </p:pic>
      <p:sp>
        <p:nvSpPr>
          <p:cNvPr id="4" name="Slide Number Placeholder 7">
            <a:extLst>
              <a:ext uri="{FF2B5EF4-FFF2-40B4-BE49-F238E27FC236}">
                <a16:creationId xmlns:a16="http://schemas.microsoft.com/office/drawing/2014/main" id="{D216248F-BA21-408D-94D5-4FFAD39FC8E7}"/>
              </a:ext>
            </a:extLst>
          </p:cNvPr>
          <p:cNvSpPr>
            <a:spLocks noGrp="1"/>
          </p:cNvSpPr>
          <p:nvPr/>
        </p:nvSpPr>
        <p:spPr>
          <a:xfrm>
            <a:off x="10681588" y="5891213"/>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33</a:t>
            </a:fld>
            <a:endParaRPr lang="en-US"/>
          </a:p>
        </p:txBody>
      </p:sp>
    </p:spTree>
    <p:extLst>
      <p:ext uri="{BB962C8B-B14F-4D97-AF65-F5344CB8AC3E}">
        <p14:creationId xmlns:p14="http://schemas.microsoft.com/office/powerpoint/2010/main" val="1904907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A41C8D8-C952-4F6A-B94E-BCDE870846A8}"/>
              </a:ext>
            </a:extLst>
          </p:cNvPr>
          <p:cNvSpPr txBox="1"/>
          <p:nvPr/>
        </p:nvSpPr>
        <p:spPr>
          <a:xfrm>
            <a:off x="2492187" y="1425406"/>
            <a:ext cx="6589059" cy="3785652"/>
          </a:xfrm>
          <a:prstGeom prst="rect">
            <a:avLst/>
          </a:prstGeom>
          <a:noFill/>
        </p:spPr>
        <p:txBody>
          <a:bodyPr wrap="square">
            <a:spAutoFit/>
          </a:bodyPr>
          <a:lstStyle/>
          <a:p>
            <a:pPr algn="ctr"/>
            <a:r>
              <a:rPr lang="en-IN" sz="6000" b="1" dirty="0">
                <a:solidFill>
                  <a:schemeClr val="accent2"/>
                </a:solidFill>
                <a:latin typeface="Garamond" panose="02020404030301010803" pitchFamily="18" charset="0"/>
                <a:cs typeface="Arial" panose="020B0604020202020204" pitchFamily="34" charset="0"/>
              </a:rPr>
              <a:t>MODEL/S  DEVELOPMENT</a:t>
            </a:r>
          </a:p>
          <a:p>
            <a:pPr algn="ctr"/>
            <a:r>
              <a:rPr lang="en-IN" sz="6000" b="1" dirty="0">
                <a:solidFill>
                  <a:schemeClr val="accent2"/>
                </a:solidFill>
                <a:latin typeface="Garamond" panose="02020404030301010803" pitchFamily="18" charset="0"/>
                <a:cs typeface="Arial" panose="020B0604020202020204" pitchFamily="34" charset="0"/>
              </a:rPr>
              <a:t> AND</a:t>
            </a:r>
          </a:p>
          <a:p>
            <a:pPr algn="ctr"/>
            <a:r>
              <a:rPr lang="en-IN" sz="6000" b="1" dirty="0">
                <a:solidFill>
                  <a:schemeClr val="accent2"/>
                </a:solidFill>
                <a:latin typeface="Garamond" panose="02020404030301010803" pitchFamily="18" charset="0"/>
                <a:cs typeface="Arial" panose="020B0604020202020204" pitchFamily="34" charset="0"/>
              </a:rPr>
              <a:t> EVALUATION</a:t>
            </a:r>
            <a:endParaRPr lang="en-US" sz="6000" b="1" dirty="0">
              <a:solidFill>
                <a:schemeClr val="accent2"/>
              </a:solidFill>
              <a:latin typeface="Garamond" panose="02020404030301010803" pitchFamily="18" charset="0"/>
              <a:cs typeface="Arial" panose="020B0604020202020204" pitchFamily="34" charset="0"/>
            </a:endParaRPr>
          </a:p>
        </p:txBody>
      </p:sp>
    </p:spTree>
    <p:extLst>
      <p:ext uri="{BB962C8B-B14F-4D97-AF65-F5344CB8AC3E}">
        <p14:creationId xmlns:p14="http://schemas.microsoft.com/office/powerpoint/2010/main" val="485919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5"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7FDD12A2-7724-4EE9-A97F-0BE7A0DEAC91}"/>
              </a:ext>
            </a:extLst>
          </p:cNvPr>
          <p:cNvSpPr/>
          <p:nvPr/>
        </p:nvSpPr>
        <p:spPr>
          <a:xfrm>
            <a:off x="729104" y="1867689"/>
            <a:ext cx="10352165"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first converted all our categorical variables to numeric variables with the help of dummy variables to checkout and dropped the columns which we felt were unnecessary.</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We observed skewness in data so we tried to remove the skewness through treating outliers with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the feature variables on a single scale using </a:t>
            </a:r>
            <a:r>
              <a:rPr lang="en-IN" sz="2800" dirty="0" err="1">
                <a:latin typeface="Arial" panose="020B0604020202020204" pitchFamily="34" charset="0"/>
                <a:cs typeface="Arial" panose="020B0604020202020204" pitchFamily="34" charset="0"/>
              </a:rPr>
              <a:t>sklearn’s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 package.</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2EB0ACBA-EAF3-43B6-9F27-26539A56DA0A}"/>
              </a:ext>
            </a:extLst>
          </p:cNvPr>
          <p:cNvSpPr>
            <a:spLocks noGrp="1"/>
          </p:cNvSpPr>
          <p:nvPr/>
        </p:nvSpPr>
        <p:spPr>
          <a:xfrm>
            <a:off x="10698681"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35</a:t>
            </a:fld>
            <a:endParaRPr lang="en-US"/>
          </a:p>
        </p:txBody>
      </p:sp>
    </p:spTree>
    <p:extLst>
      <p:ext uri="{BB962C8B-B14F-4D97-AF65-F5344CB8AC3E}">
        <p14:creationId xmlns:p14="http://schemas.microsoft.com/office/powerpoint/2010/main" val="2543746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5"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IDENTIFICATION OF POSSIBLE PROBLEM-SOLVING APPROACHES (METHODS)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BEE8E80B-6CC9-4F73-9029-C4FFB4B6DEE8}"/>
              </a:ext>
            </a:extLst>
          </p:cNvPr>
          <p:cNvSpPr/>
          <p:nvPr/>
        </p:nvSpPr>
        <p:spPr>
          <a:xfrm>
            <a:off x="729104" y="1867689"/>
            <a:ext cx="10352165"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 (256) feature variables in the data so we reduced it to 100 with the help of Principal Component Analysis(PCA) by plotting Eigenvalues and taking the number of nodes as our number of feature variables.</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097A0A6D-71F5-4952-A283-EDBAA78ED698}"/>
              </a:ext>
            </a:extLst>
          </p:cNvPr>
          <p:cNvSpPr>
            <a:spLocks noGrp="1"/>
          </p:cNvSpPr>
          <p:nvPr/>
        </p:nvSpPr>
        <p:spPr>
          <a:xfrm>
            <a:off x="10698681"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36</a:t>
            </a:fld>
            <a:endParaRPr lang="en-US"/>
          </a:p>
        </p:txBody>
      </p:sp>
    </p:spTree>
    <p:extLst>
      <p:ext uri="{BB962C8B-B14F-4D97-AF65-F5344CB8AC3E}">
        <p14:creationId xmlns:p14="http://schemas.microsoft.com/office/powerpoint/2010/main" val="2283572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272218" y="443597"/>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TESTING OF IDENTIFIED APPROACHES (ALGORITHMS)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350CD116-C08A-4979-8F7D-7A35AEFABD04}"/>
              </a:ext>
            </a:extLst>
          </p:cNvPr>
          <p:cNvSpPr/>
          <p:nvPr/>
        </p:nvSpPr>
        <p:spPr>
          <a:xfrm>
            <a:off x="272218" y="1582312"/>
            <a:ext cx="11647565" cy="48320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latin typeface="Arial" panose="020B0604020202020204" pitchFamily="34" charset="0"/>
                <a:cs typeface="Arial" panose="020B0604020202020204" pitchFamily="34" charset="0"/>
              </a:rPr>
              <a:t>The algorithms we used for the training and testing are as follows:-</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Linear Regression</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Lasso</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Ridge</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Elastic Net</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SVR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err="1">
                <a:latin typeface="Arial" panose="020B0604020202020204" pitchFamily="34" charset="0"/>
                <a:cs typeface="Arial" panose="020B0604020202020204" pitchFamily="34" charset="0"/>
              </a:rPr>
              <a:t>KNeighbors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Decision Tree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Random Forest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Ada Boost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a:p>
            <a:pPr marL="914400" lvl="1"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Gradient Boosting </a:t>
            </a:r>
            <a:r>
              <a:rPr lang="en-IN" sz="2800" dirty="0" err="1">
                <a:latin typeface="Arial" panose="020B0604020202020204" pitchFamily="34" charset="0"/>
                <a:cs typeface="Arial" panose="020B0604020202020204" pitchFamily="34" charset="0"/>
              </a:rPr>
              <a:t>Regressor</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1CA38104-9F79-4540-AB79-D33A28097DE1}"/>
              </a:ext>
            </a:extLst>
          </p:cNvPr>
          <p:cNvSpPr>
            <a:spLocks noGrp="1"/>
          </p:cNvSpPr>
          <p:nvPr/>
        </p:nvSpPr>
        <p:spPr>
          <a:xfrm>
            <a:off x="10241794" y="586988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37</a:t>
            </a:fld>
            <a:endParaRPr lang="en-US"/>
          </a:p>
        </p:txBody>
      </p:sp>
    </p:spTree>
    <p:extLst>
      <p:ext uri="{BB962C8B-B14F-4D97-AF65-F5344CB8AC3E}">
        <p14:creationId xmlns:p14="http://schemas.microsoft.com/office/powerpoint/2010/main" val="354360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1129307" y="311087"/>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331305C-0843-4529-B51F-B219A20DE507}"/>
              </a:ext>
            </a:extLst>
          </p:cNvPr>
          <p:cNvPicPr/>
          <p:nvPr/>
        </p:nvPicPr>
        <p:blipFill>
          <a:blip r:embed="rId2"/>
          <a:stretch>
            <a:fillRect/>
          </a:stretch>
        </p:blipFill>
        <p:spPr>
          <a:xfrm>
            <a:off x="328902" y="895862"/>
            <a:ext cx="5731510" cy="3390900"/>
          </a:xfrm>
          <a:prstGeom prst="rect">
            <a:avLst/>
          </a:prstGeom>
        </p:spPr>
      </p:pic>
      <p:pic>
        <p:nvPicPr>
          <p:cNvPr id="4" name="Picture 3">
            <a:extLst>
              <a:ext uri="{FF2B5EF4-FFF2-40B4-BE49-F238E27FC236}">
                <a16:creationId xmlns:a16="http://schemas.microsoft.com/office/drawing/2014/main" id="{D589BCEF-0A97-4178-AFDC-1848C21EF661}"/>
              </a:ext>
            </a:extLst>
          </p:cNvPr>
          <p:cNvPicPr/>
          <p:nvPr/>
        </p:nvPicPr>
        <p:blipFill>
          <a:blip r:embed="rId3"/>
          <a:stretch>
            <a:fillRect/>
          </a:stretch>
        </p:blipFill>
        <p:spPr>
          <a:xfrm>
            <a:off x="5955299" y="2447353"/>
            <a:ext cx="5676900" cy="4099560"/>
          </a:xfrm>
          <a:prstGeom prst="rect">
            <a:avLst/>
          </a:prstGeom>
        </p:spPr>
      </p:pic>
      <p:sp>
        <p:nvSpPr>
          <p:cNvPr id="5" name="Slide Number Placeholder 7">
            <a:extLst>
              <a:ext uri="{FF2B5EF4-FFF2-40B4-BE49-F238E27FC236}">
                <a16:creationId xmlns:a16="http://schemas.microsoft.com/office/drawing/2014/main" id="{8F59C9BC-26E2-4A8F-BDE8-3F789630186E}"/>
              </a:ext>
            </a:extLst>
          </p:cNvPr>
          <p:cNvSpPr>
            <a:spLocks noGrp="1"/>
          </p:cNvSpPr>
          <p:nvPr/>
        </p:nvSpPr>
        <p:spPr>
          <a:xfrm>
            <a:off x="11098883" y="573737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38</a:t>
            </a:fld>
            <a:endParaRPr lang="en-US"/>
          </a:p>
        </p:txBody>
      </p:sp>
    </p:spTree>
    <p:extLst>
      <p:ext uri="{BB962C8B-B14F-4D97-AF65-F5344CB8AC3E}">
        <p14:creationId xmlns:p14="http://schemas.microsoft.com/office/powerpoint/2010/main" val="4169018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80778" y="156871"/>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185BE210-20ED-4EA0-904A-C454D743216D}"/>
              </a:ext>
            </a:extLst>
          </p:cNvPr>
          <p:cNvPicPr/>
          <p:nvPr/>
        </p:nvPicPr>
        <p:blipFill>
          <a:blip r:embed="rId2"/>
          <a:stretch>
            <a:fillRect/>
          </a:stretch>
        </p:blipFill>
        <p:spPr>
          <a:xfrm>
            <a:off x="407493" y="741646"/>
            <a:ext cx="5731510" cy="3878580"/>
          </a:xfrm>
          <a:prstGeom prst="rect">
            <a:avLst/>
          </a:prstGeom>
        </p:spPr>
      </p:pic>
      <p:pic>
        <p:nvPicPr>
          <p:cNvPr id="4" name="Picture 3">
            <a:extLst>
              <a:ext uri="{FF2B5EF4-FFF2-40B4-BE49-F238E27FC236}">
                <a16:creationId xmlns:a16="http://schemas.microsoft.com/office/drawing/2014/main" id="{748C540B-DCAD-4F3D-8C6F-24A8881BFE18}"/>
              </a:ext>
            </a:extLst>
          </p:cNvPr>
          <p:cNvPicPr/>
          <p:nvPr/>
        </p:nvPicPr>
        <p:blipFill>
          <a:blip r:embed="rId3"/>
          <a:stretch>
            <a:fillRect/>
          </a:stretch>
        </p:blipFill>
        <p:spPr>
          <a:xfrm>
            <a:off x="6069506" y="1984349"/>
            <a:ext cx="5715000" cy="4716780"/>
          </a:xfrm>
          <a:prstGeom prst="rect">
            <a:avLst/>
          </a:prstGeom>
        </p:spPr>
      </p:pic>
      <p:sp>
        <p:nvSpPr>
          <p:cNvPr id="5" name="Slide Number Placeholder 8">
            <a:extLst>
              <a:ext uri="{FF2B5EF4-FFF2-40B4-BE49-F238E27FC236}">
                <a16:creationId xmlns:a16="http://schemas.microsoft.com/office/drawing/2014/main" id="{51D0D5A1-374A-4282-9907-692AB4F19EE2}"/>
              </a:ext>
            </a:extLst>
          </p:cNvPr>
          <p:cNvSpPr>
            <a:spLocks noGrp="1"/>
          </p:cNvSpPr>
          <p:nvPr/>
        </p:nvSpPr>
        <p:spPr>
          <a:xfrm>
            <a:off x="10850354" y="558315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39</a:t>
            </a:fld>
            <a:endParaRPr lang="en-US"/>
          </a:p>
        </p:txBody>
      </p:sp>
    </p:spTree>
    <p:extLst>
      <p:ext uri="{BB962C8B-B14F-4D97-AF65-F5344CB8AC3E}">
        <p14:creationId xmlns:p14="http://schemas.microsoft.com/office/powerpoint/2010/main" val="304169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4D2FC-D636-467E-82A6-53C9237004F3}"/>
              </a:ext>
            </a:extLst>
          </p:cNvPr>
          <p:cNvSpPr>
            <a:spLocks noGrp="1"/>
          </p:cNvSpPr>
          <p:nvPr>
            <p:ph idx="1"/>
          </p:nvPr>
        </p:nvSpPr>
        <p:spPr>
          <a:xfrm>
            <a:off x="3009900" y="2400300"/>
            <a:ext cx="7153275" cy="1028700"/>
          </a:xfrm>
        </p:spPr>
        <p:txBody>
          <a:bodyPr>
            <a:normAutofit/>
          </a:bodyPr>
          <a:lstStyle/>
          <a:p>
            <a:pPr marL="0" indent="0">
              <a:buNone/>
            </a:pPr>
            <a:r>
              <a:rPr lang="en-IN" sz="6000" b="1" dirty="0">
                <a:solidFill>
                  <a:schemeClr val="accent2"/>
                </a:solidFill>
                <a:latin typeface="Garamond" panose="02020404030301010803" pitchFamily="18" charset="0"/>
                <a:cs typeface="Arial" panose="020B0604020202020204" pitchFamily="34" charset="0"/>
              </a:rPr>
              <a:t>INTRODUCTION</a:t>
            </a:r>
            <a:endParaRPr lang="en-US" sz="6000" b="1" dirty="0">
              <a:solidFill>
                <a:schemeClr val="accent2"/>
              </a:solidFill>
              <a:latin typeface="Garamond" panose="02020404030301010803" pitchFamily="18" charset="0"/>
              <a:cs typeface="Arial" panose="020B0604020202020204" pitchFamily="34" charset="0"/>
            </a:endParaRPr>
          </a:p>
          <a:p>
            <a:endParaRPr lang="en-US" dirty="0"/>
          </a:p>
        </p:txBody>
      </p:sp>
    </p:spTree>
    <p:extLst>
      <p:ext uri="{BB962C8B-B14F-4D97-AF65-F5344CB8AC3E}">
        <p14:creationId xmlns:p14="http://schemas.microsoft.com/office/powerpoint/2010/main" val="312426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489178"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RUN AND EVALUATE SELECTED MODELS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0A5EE76A-A71C-4FAC-AE97-E0E5F5F60C08}"/>
              </a:ext>
            </a:extLst>
          </p:cNvPr>
          <p:cNvPicPr/>
          <p:nvPr/>
        </p:nvPicPr>
        <p:blipFill>
          <a:blip r:embed="rId2"/>
          <a:stretch>
            <a:fillRect/>
          </a:stretch>
        </p:blipFill>
        <p:spPr>
          <a:xfrm>
            <a:off x="325743" y="1223114"/>
            <a:ext cx="5715000" cy="4716780"/>
          </a:xfrm>
          <a:prstGeom prst="rect">
            <a:avLst/>
          </a:prstGeom>
        </p:spPr>
      </p:pic>
      <p:pic>
        <p:nvPicPr>
          <p:cNvPr id="4" name="Picture 3">
            <a:extLst>
              <a:ext uri="{FF2B5EF4-FFF2-40B4-BE49-F238E27FC236}">
                <a16:creationId xmlns:a16="http://schemas.microsoft.com/office/drawing/2014/main" id="{76636B3A-2D12-42AC-B4EC-4795CE54DEAD}"/>
              </a:ext>
            </a:extLst>
          </p:cNvPr>
          <p:cNvPicPr/>
          <p:nvPr/>
        </p:nvPicPr>
        <p:blipFill>
          <a:blip r:embed="rId3"/>
          <a:stretch>
            <a:fillRect/>
          </a:stretch>
        </p:blipFill>
        <p:spPr>
          <a:xfrm>
            <a:off x="6134747" y="4159419"/>
            <a:ext cx="5731510" cy="1647190"/>
          </a:xfrm>
          <a:prstGeom prst="rect">
            <a:avLst/>
          </a:prstGeom>
        </p:spPr>
      </p:pic>
      <p:sp>
        <p:nvSpPr>
          <p:cNvPr id="5" name="Slide Number Placeholder 8">
            <a:extLst>
              <a:ext uri="{FF2B5EF4-FFF2-40B4-BE49-F238E27FC236}">
                <a16:creationId xmlns:a16="http://schemas.microsoft.com/office/drawing/2014/main" id="{C7318587-CC67-4A49-9DAD-920F6F93AD20}"/>
              </a:ext>
            </a:extLst>
          </p:cNvPr>
          <p:cNvSpPr>
            <a:spLocks noGrp="1"/>
          </p:cNvSpPr>
          <p:nvPr/>
        </p:nvSpPr>
        <p:spPr>
          <a:xfrm>
            <a:off x="10458754"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40</a:t>
            </a:fld>
            <a:endParaRPr lang="en-US"/>
          </a:p>
        </p:txBody>
      </p:sp>
    </p:spTree>
    <p:extLst>
      <p:ext uri="{BB962C8B-B14F-4D97-AF65-F5344CB8AC3E}">
        <p14:creationId xmlns:p14="http://schemas.microsoft.com/office/powerpoint/2010/main" val="270698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681792"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KEY METRICS FOR SUCCESS IN SOLVING PROBLEM UNDER CONSIDERATION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E81B37B8-3003-4271-8943-C81C353C91DF}"/>
              </a:ext>
            </a:extLst>
          </p:cNvPr>
          <p:cNvSpPr/>
          <p:nvPr/>
        </p:nvSpPr>
        <p:spPr>
          <a:xfrm>
            <a:off x="880307" y="2467673"/>
            <a:ext cx="10629900" cy="20313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IN" sz="2800" dirty="0">
                <a:latin typeface="Arial" panose="020B0604020202020204" pitchFamily="34" charset="0"/>
                <a:cs typeface="Arial" panose="020B0604020202020204" pitchFamily="34" charset="0"/>
              </a:rPr>
              <a:t>We used the metric Root Mean Squared Error by selecting the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which was giving us best(minimum) RMSE score.</a:t>
            </a:r>
            <a:endParaRPr lang="en-US" sz="2800" dirty="0">
              <a:latin typeface="Arial" panose="020B0604020202020204" pitchFamily="34" charset="0"/>
              <a:cs typeface="Arial" panose="020B0604020202020204" pitchFamily="34" charset="0"/>
            </a:endParaRPr>
          </a:p>
        </p:txBody>
      </p:sp>
      <p:sp>
        <p:nvSpPr>
          <p:cNvPr id="4" name="Slide Number Placeholder 6">
            <a:extLst>
              <a:ext uri="{FF2B5EF4-FFF2-40B4-BE49-F238E27FC236}">
                <a16:creationId xmlns:a16="http://schemas.microsoft.com/office/drawing/2014/main" id="{B74D8592-D28F-4AD0-8307-D97635FBBDDC}"/>
              </a:ext>
            </a:extLst>
          </p:cNvPr>
          <p:cNvSpPr>
            <a:spLocks noGrp="1"/>
          </p:cNvSpPr>
          <p:nvPr/>
        </p:nvSpPr>
        <p:spPr>
          <a:xfrm>
            <a:off x="10651368"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41</a:t>
            </a:fld>
            <a:endParaRPr lang="en-US"/>
          </a:p>
        </p:txBody>
      </p:sp>
    </p:spTree>
    <p:extLst>
      <p:ext uri="{BB962C8B-B14F-4D97-AF65-F5344CB8AC3E}">
        <p14:creationId xmlns:p14="http://schemas.microsoft.com/office/powerpoint/2010/main" val="1422806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63663" y="33898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14A7F31E-C6B5-4624-89D3-C29AA4441250}"/>
              </a:ext>
            </a:extLst>
          </p:cNvPr>
          <p:cNvPicPr/>
          <p:nvPr/>
        </p:nvPicPr>
        <p:blipFill>
          <a:blip r:embed="rId2"/>
          <a:stretch>
            <a:fillRect/>
          </a:stretch>
        </p:blipFill>
        <p:spPr>
          <a:xfrm>
            <a:off x="3003605" y="1093575"/>
            <a:ext cx="5372100" cy="5425440"/>
          </a:xfrm>
          <a:prstGeom prst="rect">
            <a:avLst/>
          </a:prstGeom>
        </p:spPr>
      </p:pic>
      <p:pic>
        <p:nvPicPr>
          <p:cNvPr id="4" name="Picture 3">
            <a:extLst>
              <a:ext uri="{FF2B5EF4-FFF2-40B4-BE49-F238E27FC236}">
                <a16:creationId xmlns:a16="http://schemas.microsoft.com/office/drawing/2014/main" id="{3BEF7102-5AC3-49B9-A117-2D5709BAAD97}"/>
              </a:ext>
            </a:extLst>
          </p:cNvPr>
          <p:cNvPicPr/>
          <p:nvPr/>
        </p:nvPicPr>
        <p:blipFill>
          <a:blip r:embed="rId3"/>
          <a:stretch>
            <a:fillRect/>
          </a:stretch>
        </p:blipFill>
        <p:spPr>
          <a:xfrm>
            <a:off x="594545" y="3353724"/>
            <a:ext cx="2545080" cy="533400"/>
          </a:xfrm>
          <a:prstGeom prst="rect">
            <a:avLst/>
          </a:prstGeom>
        </p:spPr>
      </p:pic>
      <p:sp>
        <p:nvSpPr>
          <p:cNvPr id="5" name="Slide Number Placeholder 9">
            <a:extLst>
              <a:ext uri="{FF2B5EF4-FFF2-40B4-BE49-F238E27FC236}">
                <a16:creationId xmlns:a16="http://schemas.microsoft.com/office/drawing/2014/main" id="{89A4A85C-4EBF-448E-B137-7C837D7DF8D0}"/>
              </a:ext>
            </a:extLst>
          </p:cNvPr>
          <p:cNvSpPr>
            <a:spLocks noGrp="1"/>
          </p:cNvSpPr>
          <p:nvPr/>
        </p:nvSpPr>
        <p:spPr>
          <a:xfrm>
            <a:off x="10833239" y="576527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42</a:t>
            </a:fld>
            <a:endParaRPr lang="en-US"/>
          </a:p>
        </p:txBody>
      </p:sp>
    </p:spTree>
    <p:extLst>
      <p:ext uri="{BB962C8B-B14F-4D97-AF65-F5344CB8AC3E}">
        <p14:creationId xmlns:p14="http://schemas.microsoft.com/office/powerpoint/2010/main" val="1560654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58516" y="343614"/>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D6B898BF-5985-4F76-AF6E-BCDD181E6DCF}"/>
              </a:ext>
            </a:extLst>
          </p:cNvPr>
          <p:cNvPicPr/>
          <p:nvPr/>
        </p:nvPicPr>
        <p:blipFill>
          <a:blip r:embed="rId2"/>
          <a:stretch>
            <a:fillRect/>
          </a:stretch>
        </p:blipFill>
        <p:spPr>
          <a:xfrm>
            <a:off x="699693" y="1536353"/>
            <a:ext cx="5097780" cy="4091940"/>
          </a:xfrm>
          <a:prstGeom prst="rect">
            <a:avLst/>
          </a:prstGeom>
        </p:spPr>
      </p:pic>
      <p:pic>
        <p:nvPicPr>
          <p:cNvPr id="4" name="Picture 3">
            <a:extLst>
              <a:ext uri="{FF2B5EF4-FFF2-40B4-BE49-F238E27FC236}">
                <a16:creationId xmlns:a16="http://schemas.microsoft.com/office/drawing/2014/main" id="{72BAFF3E-44EF-4056-A78F-B2108D024115}"/>
              </a:ext>
            </a:extLst>
          </p:cNvPr>
          <p:cNvPicPr/>
          <p:nvPr/>
        </p:nvPicPr>
        <p:blipFill>
          <a:blip r:embed="rId3"/>
          <a:stretch>
            <a:fillRect/>
          </a:stretch>
        </p:blipFill>
        <p:spPr>
          <a:xfrm>
            <a:off x="6070051" y="2620270"/>
            <a:ext cx="5318760" cy="3672840"/>
          </a:xfrm>
          <a:prstGeom prst="rect">
            <a:avLst/>
          </a:prstGeom>
        </p:spPr>
      </p:pic>
      <p:pic>
        <p:nvPicPr>
          <p:cNvPr id="5" name="Picture 4">
            <a:extLst>
              <a:ext uri="{FF2B5EF4-FFF2-40B4-BE49-F238E27FC236}">
                <a16:creationId xmlns:a16="http://schemas.microsoft.com/office/drawing/2014/main" id="{5432AB13-4749-49B9-B2DE-EDD6A192E2F8}"/>
              </a:ext>
            </a:extLst>
          </p:cNvPr>
          <p:cNvPicPr/>
          <p:nvPr/>
        </p:nvPicPr>
        <p:blipFill>
          <a:blip r:embed="rId4"/>
          <a:stretch>
            <a:fillRect/>
          </a:stretch>
        </p:blipFill>
        <p:spPr>
          <a:xfrm>
            <a:off x="2505885" y="5958127"/>
            <a:ext cx="2636520" cy="556260"/>
          </a:xfrm>
          <a:prstGeom prst="rect">
            <a:avLst/>
          </a:prstGeom>
        </p:spPr>
      </p:pic>
      <p:sp>
        <p:nvSpPr>
          <p:cNvPr id="6" name="Slide Number Placeholder 9">
            <a:extLst>
              <a:ext uri="{FF2B5EF4-FFF2-40B4-BE49-F238E27FC236}">
                <a16:creationId xmlns:a16="http://schemas.microsoft.com/office/drawing/2014/main" id="{8E58C532-C683-4578-9A82-6AE61ACE90EC}"/>
              </a:ext>
            </a:extLst>
          </p:cNvPr>
          <p:cNvSpPr>
            <a:spLocks noGrp="1"/>
          </p:cNvSpPr>
          <p:nvPr/>
        </p:nvSpPr>
        <p:spPr>
          <a:xfrm>
            <a:off x="10728092" y="5769898"/>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43</a:t>
            </a:fld>
            <a:endParaRPr lang="en-US"/>
          </a:p>
        </p:txBody>
      </p:sp>
    </p:spTree>
    <p:extLst>
      <p:ext uri="{BB962C8B-B14F-4D97-AF65-F5344CB8AC3E}">
        <p14:creationId xmlns:p14="http://schemas.microsoft.com/office/powerpoint/2010/main" val="415021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378991"/>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9958118A-F73C-4CA3-A6E0-1AFEC6765CCB}"/>
              </a:ext>
            </a:extLst>
          </p:cNvPr>
          <p:cNvPicPr/>
          <p:nvPr/>
        </p:nvPicPr>
        <p:blipFill>
          <a:blip r:embed="rId2"/>
          <a:stretch>
            <a:fillRect/>
          </a:stretch>
        </p:blipFill>
        <p:spPr>
          <a:xfrm>
            <a:off x="912379" y="1213590"/>
            <a:ext cx="5554980" cy="5265420"/>
          </a:xfrm>
          <a:prstGeom prst="rect">
            <a:avLst/>
          </a:prstGeom>
        </p:spPr>
      </p:pic>
      <p:pic>
        <p:nvPicPr>
          <p:cNvPr id="4" name="Picture 3">
            <a:extLst>
              <a:ext uri="{FF2B5EF4-FFF2-40B4-BE49-F238E27FC236}">
                <a16:creationId xmlns:a16="http://schemas.microsoft.com/office/drawing/2014/main" id="{0A46C09D-D5D0-41B2-8637-78F97BA5A16F}"/>
              </a:ext>
            </a:extLst>
          </p:cNvPr>
          <p:cNvPicPr/>
          <p:nvPr/>
        </p:nvPicPr>
        <p:blipFill>
          <a:blip r:embed="rId3"/>
          <a:stretch>
            <a:fillRect/>
          </a:stretch>
        </p:blipFill>
        <p:spPr>
          <a:xfrm>
            <a:off x="6467359" y="3351000"/>
            <a:ext cx="2758440" cy="541020"/>
          </a:xfrm>
          <a:prstGeom prst="rect">
            <a:avLst/>
          </a:prstGeom>
        </p:spPr>
      </p:pic>
      <p:sp>
        <p:nvSpPr>
          <p:cNvPr id="5" name="Slide Number Placeholder 9">
            <a:extLst>
              <a:ext uri="{FF2B5EF4-FFF2-40B4-BE49-F238E27FC236}">
                <a16:creationId xmlns:a16="http://schemas.microsoft.com/office/drawing/2014/main" id="{FB08DB89-184B-4F26-B602-12FB2EB4B1E6}"/>
              </a:ext>
            </a:extLst>
          </p:cNvPr>
          <p:cNvSpPr>
            <a:spLocks noGrp="1"/>
          </p:cNvSpPr>
          <p:nvPr/>
        </p:nvSpPr>
        <p:spPr>
          <a:xfrm>
            <a:off x="10698680" y="580527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44</a:t>
            </a:fld>
            <a:endParaRPr lang="en-US"/>
          </a:p>
        </p:txBody>
      </p:sp>
    </p:spTree>
    <p:extLst>
      <p:ext uri="{BB962C8B-B14F-4D97-AF65-F5344CB8AC3E}">
        <p14:creationId xmlns:p14="http://schemas.microsoft.com/office/powerpoint/2010/main" val="1233501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368648"/>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9EF14430-4356-45E3-840B-3A657A3BD7C9}"/>
              </a:ext>
            </a:extLst>
          </p:cNvPr>
          <p:cNvPicPr/>
          <p:nvPr/>
        </p:nvPicPr>
        <p:blipFill>
          <a:blip r:embed="rId2"/>
          <a:stretch>
            <a:fillRect/>
          </a:stretch>
        </p:blipFill>
        <p:spPr>
          <a:xfrm>
            <a:off x="1118119" y="1033433"/>
            <a:ext cx="5349240" cy="5455920"/>
          </a:xfrm>
          <a:prstGeom prst="rect">
            <a:avLst/>
          </a:prstGeom>
        </p:spPr>
      </p:pic>
      <p:pic>
        <p:nvPicPr>
          <p:cNvPr id="4" name="Picture 3">
            <a:extLst>
              <a:ext uri="{FF2B5EF4-FFF2-40B4-BE49-F238E27FC236}">
                <a16:creationId xmlns:a16="http://schemas.microsoft.com/office/drawing/2014/main" id="{E7C452B3-DF01-439D-B2AB-07DD55141A17}"/>
              </a:ext>
            </a:extLst>
          </p:cNvPr>
          <p:cNvPicPr/>
          <p:nvPr/>
        </p:nvPicPr>
        <p:blipFill>
          <a:blip r:embed="rId3"/>
          <a:stretch>
            <a:fillRect/>
          </a:stretch>
        </p:blipFill>
        <p:spPr>
          <a:xfrm>
            <a:off x="6737869" y="3054907"/>
            <a:ext cx="2590800" cy="571500"/>
          </a:xfrm>
          <a:prstGeom prst="rect">
            <a:avLst/>
          </a:prstGeom>
        </p:spPr>
      </p:pic>
      <p:sp>
        <p:nvSpPr>
          <p:cNvPr id="5" name="Slide Number Placeholder 8">
            <a:extLst>
              <a:ext uri="{FF2B5EF4-FFF2-40B4-BE49-F238E27FC236}">
                <a16:creationId xmlns:a16="http://schemas.microsoft.com/office/drawing/2014/main" id="{34FEFAB7-A523-4448-9D04-791AB7021902}"/>
              </a:ext>
            </a:extLst>
          </p:cNvPr>
          <p:cNvSpPr>
            <a:spLocks noGrp="1"/>
          </p:cNvSpPr>
          <p:nvPr/>
        </p:nvSpPr>
        <p:spPr>
          <a:xfrm>
            <a:off x="10698680" y="5794932"/>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45</a:t>
            </a:fld>
            <a:endParaRPr lang="en-US"/>
          </a:p>
        </p:txBody>
      </p:sp>
    </p:spTree>
    <p:extLst>
      <p:ext uri="{BB962C8B-B14F-4D97-AF65-F5344CB8AC3E}">
        <p14:creationId xmlns:p14="http://schemas.microsoft.com/office/powerpoint/2010/main" val="1424610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2567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218750CD-3C56-4085-A6F7-1DE09CC18AB5}"/>
              </a:ext>
            </a:extLst>
          </p:cNvPr>
          <p:cNvPicPr/>
          <p:nvPr/>
        </p:nvPicPr>
        <p:blipFill>
          <a:blip r:embed="rId2"/>
          <a:stretch>
            <a:fillRect/>
          </a:stretch>
        </p:blipFill>
        <p:spPr>
          <a:xfrm>
            <a:off x="855229" y="1234544"/>
            <a:ext cx="5425440" cy="5097780"/>
          </a:xfrm>
          <a:prstGeom prst="rect">
            <a:avLst/>
          </a:prstGeom>
        </p:spPr>
      </p:pic>
      <p:pic>
        <p:nvPicPr>
          <p:cNvPr id="4" name="Picture 3">
            <a:extLst>
              <a:ext uri="{FF2B5EF4-FFF2-40B4-BE49-F238E27FC236}">
                <a16:creationId xmlns:a16="http://schemas.microsoft.com/office/drawing/2014/main" id="{06599A23-6007-49F9-80DC-D568D50036CA}"/>
              </a:ext>
            </a:extLst>
          </p:cNvPr>
          <p:cNvPicPr/>
          <p:nvPr/>
        </p:nvPicPr>
        <p:blipFill>
          <a:blip r:embed="rId3"/>
          <a:stretch>
            <a:fillRect/>
          </a:stretch>
        </p:blipFill>
        <p:spPr>
          <a:xfrm>
            <a:off x="7988409" y="3497684"/>
            <a:ext cx="2392680" cy="472440"/>
          </a:xfrm>
          <a:prstGeom prst="rect">
            <a:avLst/>
          </a:prstGeom>
        </p:spPr>
      </p:pic>
      <p:sp>
        <p:nvSpPr>
          <p:cNvPr id="5" name="Slide Number Placeholder 8">
            <a:extLst>
              <a:ext uri="{FF2B5EF4-FFF2-40B4-BE49-F238E27FC236}">
                <a16:creationId xmlns:a16="http://schemas.microsoft.com/office/drawing/2014/main" id="{716790E8-A15D-45B5-9B5F-A2C53516EA34}"/>
              </a:ext>
            </a:extLst>
          </p:cNvPr>
          <p:cNvSpPr>
            <a:spLocks noGrp="1"/>
          </p:cNvSpPr>
          <p:nvPr/>
        </p:nvSpPr>
        <p:spPr>
          <a:xfrm>
            <a:off x="10698680" y="595195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46</a:t>
            </a:fld>
            <a:endParaRPr lang="en-US"/>
          </a:p>
        </p:txBody>
      </p:sp>
    </p:spTree>
    <p:extLst>
      <p:ext uri="{BB962C8B-B14F-4D97-AF65-F5344CB8AC3E}">
        <p14:creationId xmlns:p14="http://schemas.microsoft.com/office/powerpoint/2010/main" val="15682395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584637" y="446262"/>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3BB267AD-BC56-4F93-8B60-C760DED9F446}"/>
              </a:ext>
            </a:extLst>
          </p:cNvPr>
          <p:cNvPicPr/>
          <p:nvPr/>
        </p:nvPicPr>
        <p:blipFill>
          <a:blip r:embed="rId2"/>
          <a:stretch>
            <a:fillRect/>
          </a:stretch>
        </p:blipFill>
        <p:spPr>
          <a:xfrm>
            <a:off x="584637" y="2176211"/>
            <a:ext cx="5516880" cy="1592580"/>
          </a:xfrm>
          <a:prstGeom prst="rect">
            <a:avLst/>
          </a:prstGeom>
        </p:spPr>
      </p:pic>
      <p:pic>
        <p:nvPicPr>
          <p:cNvPr id="4" name="Picture 3">
            <a:extLst>
              <a:ext uri="{FF2B5EF4-FFF2-40B4-BE49-F238E27FC236}">
                <a16:creationId xmlns:a16="http://schemas.microsoft.com/office/drawing/2014/main" id="{EAE60DBC-E102-4DE2-ADB8-0B119B4DB146}"/>
              </a:ext>
            </a:extLst>
          </p:cNvPr>
          <p:cNvPicPr/>
          <p:nvPr/>
        </p:nvPicPr>
        <p:blipFill>
          <a:blip r:embed="rId3"/>
          <a:stretch>
            <a:fillRect/>
          </a:stretch>
        </p:blipFill>
        <p:spPr>
          <a:xfrm>
            <a:off x="6303842" y="864379"/>
            <a:ext cx="5303520" cy="5547360"/>
          </a:xfrm>
          <a:prstGeom prst="rect">
            <a:avLst/>
          </a:prstGeom>
        </p:spPr>
      </p:pic>
      <p:pic>
        <p:nvPicPr>
          <p:cNvPr id="5" name="Picture 4">
            <a:extLst>
              <a:ext uri="{FF2B5EF4-FFF2-40B4-BE49-F238E27FC236}">
                <a16:creationId xmlns:a16="http://schemas.microsoft.com/office/drawing/2014/main" id="{604ACF4E-35C6-47AB-875C-FA0D6BF212F1}"/>
              </a:ext>
            </a:extLst>
          </p:cNvPr>
          <p:cNvPicPr/>
          <p:nvPr/>
        </p:nvPicPr>
        <p:blipFill>
          <a:blip r:embed="rId4"/>
          <a:stretch>
            <a:fillRect/>
          </a:stretch>
        </p:blipFill>
        <p:spPr>
          <a:xfrm>
            <a:off x="2021402" y="4850831"/>
            <a:ext cx="2743200" cy="563880"/>
          </a:xfrm>
          <a:prstGeom prst="rect">
            <a:avLst/>
          </a:prstGeom>
        </p:spPr>
      </p:pic>
      <p:sp>
        <p:nvSpPr>
          <p:cNvPr id="6" name="Slide Number Placeholder 9">
            <a:extLst>
              <a:ext uri="{FF2B5EF4-FFF2-40B4-BE49-F238E27FC236}">
                <a16:creationId xmlns:a16="http://schemas.microsoft.com/office/drawing/2014/main" id="{2925B3F6-78F4-4F3E-B77B-98C5B1A0EC99}"/>
              </a:ext>
            </a:extLst>
          </p:cNvPr>
          <p:cNvSpPr>
            <a:spLocks noGrp="1"/>
          </p:cNvSpPr>
          <p:nvPr/>
        </p:nvSpPr>
        <p:spPr>
          <a:xfrm>
            <a:off x="10554213" y="587254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47</a:t>
            </a:fld>
            <a:endParaRPr lang="en-US"/>
          </a:p>
        </p:txBody>
      </p:sp>
    </p:spTree>
    <p:extLst>
      <p:ext uri="{BB962C8B-B14F-4D97-AF65-F5344CB8AC3E}">
        <p14:creationId xmlns:p14="http://schemas.microsoft.com/office/powerpoint/2010/main" val="166963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42477" y="28500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77C533B7-3220-4C2F-8A8D-0244C8FEBDCB}"/>
              </a:ext>
            </a:extLst>
          </p:cNvPr>
          <p:cNvPicPr/>
          <p:nvPr/>
        </p:nvPicPr>
        <p:blipFill>
          <a:blip r:embed="rId2"/>
          <a:stretch>
            <a:fillRect/>
          </a:stretch>
        </p:blipFill>
        <p:spPr>
          <a:xfrm>
            <a:off x="615732" y="949436"/>
            <a:ext cx="5478780" cy="5623560"/>
          </a:xfrm>
          <a:prstGeom prst="rect">
            <a:avLst/>
          </a:prstGeom>
        </p:spPr>
      </p:pic>
      <p:pic>
        <p:nvPicPr>
          <p:cNvPr id="4" name="Picture 3">
            <a:extLst>
              <a:ext uri="{FF2B5EF4-FFF2-40B4-BE49-F238E27FC236}">
                <a16:creationId xmlns:a16="http://schemas.microsoft.com/office/drawing/2014/main" id="{E09B7AC3-5612-4F92-AE0F-4475592AB1F4}"/>
              </a:ext>
            </a:extLst>
          </p:cNvPr>
          <p:cNvPicPr/>
          <p:nvPr/>
        </p:nvPicPr>
        <p:blipFill>
          <a:blip r:embed="rId3"/>
          <a:stretch>
            <a:fillRect/>
          </a:stretch>
        </p:blipFill>
        <p:spPr>
          <a:xfrm>
            <a:off x="6697631" y="3577120"/>
            <a:ext cx="2697480" cy="518160"/>
          </a:xfrm>
          <a:prstGeom prst="rect">
            <a:avLst/>
          </a:prstGeom>
        </p:spPr>
      </p:pic>
      <p:sp>
        <p:nvSpPr>
          <p:cNvPr id="5" name="Slide Number Placeholder 9">
            <a:extLst>
              <a:ext uri="{FF2B5EF4-FFF2-40B4-BE49-F238E27FC236}">
                <a16:creationId xmlns:a16="http://schemas.microsoft.com/office/drawing/2014/main" id="{A86202B8-1624-4F14-BFDB-0D1FD7DE9E75}"/>
              </a:ext>
            </a:extLst>
          </p:cNvPr>
          <p:cNvSpPr>
            <a:spLocks noGrp="1"/>
          </p:cNvSpPr>
          <p:nvPr/>
        </p:nvSpPr>
        <p:spPr>
          <a:xfrm>
            <a:off x="10812053" y="571128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48</a:t>
            </a:fld>
            <a:endParaRPr lang="en-US"/>
          </a:p>
        </p:txBody>
      </p:sp>
    </p:spTree>
    <p:extLst>
      <p:ext uri="{BB962C8B-B14F-4D97-AF65-F5344CB8AC3E}">
        <p14:creationId xmlns:p14="http://schemas.microsoft.com/office/powerpoint/2010/main" val="3381325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939667" y="14848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0C36C9C6-0CFD-40C2-A583-7FFEC8901D7D}"/>
              </a:ext>
            </a:extLst>
          </p:cNvPr>
          <p:cNvPicPr/>
          <p:nvPr/>
        </p:nvPicPr>
        <p:blipFill>
          <a:blip r:embed="rId2"/>
          <a:stretch>
            <a:fillRect/>
          </a:stretch>
        </p:blipFill>
        <p:spPr>
          <a:xfrm>
            <a:off x="518541" y="948795"/>
            <a:ext cx="5570220" cy="5760720"/>
          </a:xfrm>
          <a:prstGeom prst="rect">
            <a:avLst/>
          </a:prstGeom>
        </p:spPr>
      </p:pic>
      <p:pic>
        <p:nvPicPr>
          <p:cNvPr id="4" name="Picture 3">
            <a:extLst>
              <a:ext uri="{FF2B5EF4-FFF2-40B4-BE49-F238E27FC236}">
                <a16:creationId xmlns:a16="http://schemas.microsoft.com/office/drawing/2014/main" id="{6D83AFC0-1CC6-4871-82E3-69EC1ED956FD}"/>
              </a:ext>
            </a:extLst>
          </p:cNvPr>
          <p:cNvPicPr/>
          <p:nvPr/>
        </p:nvPicPr>
        <p:blipFill>
          <a:blip r:embed="rId3"/>
          <a:stretch>
            <a:fillRect/>
          </a:stretch>
        </p:blipFill>
        <p:spPr>
          <a:xfrm>
            <a:off x="6441809" y="2906209"/>
            <a:ext cx="2392680" cy="525780"/>
          </a:xfrm>
          <a:prstGeom prst="rect">
            <a:avLst/>
          </a:prstGeom>
        </p:spPr>
      </p:pic>
      <p:sp>
        <p:nvSpPr>
          <p:cNvPr id="5" name="Slide Number Placeholder 8">
            <a:extLst>
              <a:ext uri="{FF2B5EF4-FFF2-40B4-BE49-F238E27FC236}">
                <a16:creationId xmlns:a16="http://schemas.microsoft.com/office/drawing/2014/main" id="{8A03A6B6-C152-4D8E-92FF-AA348D2E8518}"/>
              </a:ext>
            </a:extLst>
          </p:cNvPr>
          <p:cNvSpPr>
            <a:spLocks noGrp="1"/>
          </p:cNvSpPr>
          <p:nvPr/>
        </p:nvSpPr>
        <p:spPr>
          <a:xfrm>
            <a:off x="10909243" y="557477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49</a:t>
            </a:fld>
            <a:endParaRPr lang="en-US"/>
          </a:p>
        </p:txBody>
      </p:sp>
    </p:spTree>
    <p:extLst>
      <p:ext uri="{BB962C8B-B14F-4D97-AF65-F5344CB8AC3E}">
        <p14:creationId xmlns:p14="http://schemas.microsoft.com/office/powerpoint/2010/main" val="2261414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97FE-2A8B-4ACF-A4AE-5A9458517FCA}"/>
              </a:ext>
            </a:extLst>
          </p:cNvPr>
          <p:cNvSpPr>
            <a:spLocks noGrp="1"/>
          </p:cNvSpPr>
          <p:nvPr>
            <p:ph type="title"/>
          </p:nvPr>
        </p:nvSpPr>
        <p:spPr>
          <a:xfrm>
            <a:off x="838200" y="365125"/>
            <a:ext cx="6503894" cy="1325563"/>
          </a:xfrm>
        </p:spPr>
        <p:txBody>
          <a:bodyPr>
            <a:normAutofit fontScale="90000"/>
          </a:bodyPr>
          <a:lstStyle/>
          <a:p>
            <a:r>
              <a:rPr lang="en-US" sz="3600" b="1" i="1" dirty="0">
                <a:solidFill>
                  <a:schemeClr val="accent2"/>
                </a:solidFill>
                <a:latin typeface="Garamond" panose="02020404030301010803" pitchFamily="18" charset="0"/>
                <a:cs typeface="Arial" panose="020B0604020202020204" pitchFamily="34" charset="0"/>
              </a:rPr>
              <a:t>BUSINESS PROBLEM FRAMING </a:t>
            </a:r>
            <a:br>
              <a:rPr lang="en-US"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1B3970EF-8D3E-459B-B1C7-1AD20F75AC7D}"/>
              </a:ext>
            </a:extLst>
          </p:cNvPr>
          <p:cNvSpPr>
            <a:spLocks noGrp="1"/>
          </p:cNvSpPr>
          <p:nvPr>
            <p:ph idx="1"/>
          </p:nvPr>
        </p:nvSpPr>
        <p:spPr>
          <a:xfrm>
            <a:off x="233083" y="1281954"/>
            <a:ext cx="9753600" cy="5210922"/>
          </a:xfrm>
        </p:spPr>
        <p:txBody>
          <a:bodyPr>
            <a:normAutofit/>
          </a:bodyPr>
          <a:lstStyle/>
          <a:p>
            <a:pPr marL="457200" indent="-457200" algn="just">
              <a:buFont typeface="Arial"/>
              <a:buChar char="•"/>
            </a:pPr>
            <a:r>
              <a:rPr lang="en-US" sz="2800" dirty="0">
                <a:latin typeface="Arial" panose="020B0604020202020204" pitchFamily="34" charset="0"/>
                <a:ea typeface="+mn-lt"/>
                <a:cs typeface="Arial" panose="020B0604020202020204" pitchFamily="34" charset="0"/>
              </a:rPr>
              <a:t>A US-based housing company named Surprise Housing has decided  to enter the Australian market.</a:t>
            </a:r>
            <a:endParaRPr lang="en-US" sz="2800" dirty="0">
              <a:latin typeface="Arial" panose="020B0604020202020204" pitchFamily="34" charset="0"/>
              <a:cs typeface="Arial" panose="020B0604020202020204" pitchFamily="34" charset="0"/>
            </a:endParaRPr>
          </a:p>
          <a:p>
            <a:pPr algn="just"/>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cs typeface="Arial" panose="020B0604020202020204" pitchFamily="34" charset="0"/>
              </a:rPr>
              <a:t>The company uses data analytics to  purchase houses at a price below their actual values and flip them  at a higher price. For the same purpose, the company has collected  a data set from the sale of houses in Australia.</a:t>
            </a:r>
            <a:endParaRPr lang="en-US" sz="2800" dirty="0">
              <a:latin typeface="Arial" panose="020B0604020202020204" pitchFamily="34" charset="0"/>
              <a:ea typeface="+mn-lt"/>
              <a:cs typeface="Arial" panose="020B0604020202020204" pitchFamily="34" charset="0"/>
            </a:endParaRPr>
          </a:p>
          <a:p>
            <a:pPr marL="457200" indent="-457200" algn="just">
              <a:buFont typeface="Arial"/>
              <a:buChar char="•"/>
            </a:pPr>
            <a:endParaRPr lang="en-US" sz="2800" dirty="0">
              <a:latin typeface="Arial" panose="020B0604020202020204" pitchFamily="34" charset="0"/>
              <a:cs typeface="Arial" panose="020B0604020202020204" pitchFamily="34" charset="0"/>
            </a:endParaRPr>
          </a:p>
          <a:p>
            <a:pPr marL="457200" indent="-457200" algn="just">
              <a:buFont typeface="Arial"/>
              <a:buChar char="•"/>
            </a:pPr>
            <a:r>
              <a:rPr lang="en-US" sz="2800" dirty="0">
                <a:latin typeface="Arial" panose="020B0604020202020204" pitchFamily="34" charset="0"/>
                <a:ea typeface="+mn-lt"/>
                <a:cs typeface="Arial" panose="020B0604020202020204" pitchFamily="34" charset="0"/>
              </a:rPr>
              <a:t>We are required to build a model using Machine Learning in order  to predict the actual value of the prospective properties and decide  whether to invest in them or not.</a:t>
            </a:r>
          </a:p>
          <a:p>
            <a:endParaRPr lang="en-US" dirty="0"/>
          </a:p>
        </p:txBody>
      </p:sp>
    </p:spTree>
    <p:extLst>
      <p:ext uri="{BB962C8B-B14F-4D97-AF65-F5344CB8AC3E}">
        <p14:creationId xmlns:p14="http://schemas.microsoft.com/office/powerpoint/2010/main" val="3135914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22849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34A789B8-BF19-4558-9665-109B5499B9EF}"/>
              </a:ext>
            </a:extLst>
          </p:cNvPr>
          <p:cNvPicPr/>
          <p:nvPr/>
        </p:nvPicPr>
        <p:blipFill>
          <a:blip r:embed="rId2"/>
          <a:stretch>
            <a:fillRect/>
          </a:stretch>
        </p:blipFill>
        <p:spPr>
          <a:xfrm>
            <a:off x="813319" y="777345"/>
            <a:ext cx="5440680" cy="5852160"/>
          </a:xfrm>
          <a:prstGeom prst="rect">
            <a:avLst/>
          </a:prstGeom>
        </p:spPr>
      </p:pic>
      <p:pic>
        <p:nvPicPr>
          <p:cNvPr id="4" name="Picture 3">
            <a:extLst>
              <a:ext uri="{FF2B5EF4-FFF2-40B4-BE49-F238E27FC236}">
                <a16:creationId xmlns:a16="http://schemas.microsoft.com/office/drawing/2014/main" id="{9DDEA75E-32EE-47F1-898F-C677F0D8F86D}"/>
              </a:ext>
            </a:extLst>
          </p:cNvPr>
          <p:cNvPicPr/>
          <p:nvPr/>
        </p:nvPicPr>
        <p:blipFill>
          <a:blip r:embed="rId3"/>
          <a:stretch>
            <a:fillRect/>
          </a:stretch>
        </p:blipFill>
        <p:spPr>
          <a:xfrm>
            <a:off x="5300715" y="2841278"/>
            <a:ext cx="4892040" cy="586740"/>
          </a:xfrm>
          <a:prstGeom prst="rect">
            <a:avLst/>
          </a:prstGeom>
        </p:spPr>
      </p:pic>
      <p:sp>
        <p:nvSpPr>
          <p:cNvPr id="5" name="Slide Number Placeholder 8">
            <a:extLst>
              <a:ext uri="{FF2B5EF4-FFF2-40B4-BE49-F238E27FC236}">
                <a16:creationId xmlns:a16="http://schemas.microsoft.com/office/drawing/2014/main" id="{B4FDF9CA-C635-425F-A41B-2BAD133391F5}"/>
              </a:ext>
            </a:extLst>
          </p:cNvPr>
          <p:cNvSpPr>
            <a:spLocks noGrp="1"/>
          </p:cNvSpPr>
          <p:nvPr/>
        </p:nvSpPr>
        <p:spPr>
          <a:xfrm>
            <a:off x="10698680" y="565478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50</a:t>
            </a:fld>
            <a:endParaRPr lang="en-US"/>
          </a:p>
        </p:txBody>
      </p:sp>
    </p:spTree>
    <p:extLst>
      <p:ext uri="{BB962C8B-B14F-4D97-AF65-F5344CB8AC3E}">
        <p14:creationId xmlns:p14="http://schemas.microsoft.com/office/powerpoint/2010/main" val="369601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31721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62976ED3-511F-43AA-ADF4-71FAD4D45998}"/>
              </a:ext>
            </a:extLst>
          </p:cNvPr>
          <p:cNvPicPr/>
          <p:nvPr/>
        </p:nvPicPr>
        <p:blipFill>
          <a:blip r:embed="rId2"/>
          <a:stretch>
            <a:fillRect/>
          </a:stretch>
        </p:blipFill>
        <p:spPr>
          <a:xfrm>
            <a:off x="874279" y="901988"/>
            <a:ext cx="5509260" cy="5638800"/>
          </a:xfrm>
          <a:prstGeom prst="rect">
            <a:avLst/>
          </a:prstGeom>
        </p:spPr>
      </p:pic>
      <p:pic>
        <p:nvPicPr>
          <p:cNvPr id="4" name="Picture 3">
            <a:extLst>
              <a:ext uri="{FF2B5EF4-FFF2-40B4-BE49-F238E27FC236}">
                <a16:creationId xmlns:a16="http://schemas.microsoft.com/office/drawing/2014/main" id="{6ADA7494-07DB-4D5E-B365-234B2B3C3E35}"/>
              </a:ext>
            </a:extLst>
          </p:cNvPr>
          <p:cNvPicPr/>
          <p:nvPr/>
        </p:nvPicPr>
        <p:blipFill>
          <a:blip r:embed="rId3"/>
          <a:stretch>
            <a:fillRect/>
          </a:stretch>
        </p:blipFill>
        <p:spPr>
          <a:xfrm>
            <a:off x="6465241" y="2992844"/>
            <a:ext cx="2651760" cy="548640"/>
          </a:xfrm>
          <a:prstGeom prst="rect">
            <a:avLst/>
          </a:prstGeom>
        </p:spPr>
      </p:pic>
      <p:sp>
        <p:nvSpPr>
          <p:cNvPr id="5" name="Slide Number Placeholder 8">
            <a:extLst>
              <a:ext uri="{FF2B5EF4-FFF2-40B4-BE49-F238E27FC236}">
                <a16:creationId xmlns:a16="http://schemas.microsoft.com/office/drawing/2014/main" id="{ADAC31A1-2C9A-4E84-A867-8AE9DFDB3F28}"/>
              </a:ext>
            </a:extLst>
          </p:cNvPr>
          <p:cNvSpPr>
            <a:spLocks noGrp="1"/>
          </p:cNvSpPr>
          <p:nvPr/>
        </p:nvSpPr>
        <p:spPr>
          <a:xfrm>
            <a:off x="10698680" y="574349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51</a:t>
            </a:fld>
            <a:endParaRPr lang="en-US"/>
          </a:p>
        </p:txBody>
      </p:sp>
    </p:spTree>
    <p:extLst>
      <p:ext uri="{BB962C8B-B14F-4D97-AF65-F5344CB8AC3E}">
        <p14:creationId xmlns:p14="http://schemas.microsoft.com/office/powerpoint/2010/main" val="2810099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90116"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5779972-71F8-485B-BF4D-BEDC3C6D000F}"/>
              </a:ext>
            </a:extLst>
          </p:cNvPr>
          <p:cNvPicPr/>
          <p:nvPr/>
        </p:nvPicPr>
        <p:blipFill>
          <a:blip r:embed="rId2"/>
          <a:stretch>
            <a:fillRect/>
          </a:stretch>
        </p:blipFill>
        <p:spPr>
          <a:xfrm>
            <a:off x="668093" y="950868"/>
            <a:ext cx="5379720" cy="5334000"/>
          </a:xfrm>
          <a:prstGeom prst="rect">
            <a:avLst/>
          </a:prstGeom>
        </p:spPr>
      </p:pic>
      <p:pic>
        <p:nvPicPr>
          <p:cNvPr id="4" name="Picture 3">
            <a:extLst>
              <a:ext uri="{FF2B5EF4-FFF2-40B4-BE49-F238E27FC236}">
                <a16:creationId xmlns:a16="http://schemas.microsoft.com/office/drawing/2014/main" id="{6C881BCF-C467-4A5B-AC72-694C59D37603}"/>
              </a:ext>
            </a:extLst>
          </p:cNvPr>
          <p:cNvPicPr/>
          <p:nvPr/>
        </p:nvPicPr>
        <p:blipFill>
          <a:blip r:embed="rId3"/>
          <a:stretch>
            <a:fillRect/>
          </a:stretch>
        </p:blipFill>
        <p:spPr>
          <a:xfrm>
            <a:off x="6533356" y="3354978"/>
            <a:ext cx="2446020" cy="525780"/>
          </a:xfrm>
          <a:prstGeom prst="rect">
            <a:avLst/>
          </a:prstGeom>
        </p:spPr>
      </p:pic>
      <p:sp>
        <p:nvSpPr>
          <p:cNvPr id="5" name="Slide Number Placeholder 8">
            <a:extLst>
              <a:ext uri="{FF2B5EF4-FFF2-40B4-BE49-F238E27FC236}">
                <a16:creationId xmlns:a16="http://schemas.microsoft.com/office/drawing/2014/main" id="{F4F6A1B8-1962-4476-B342-042B3E48F1B7}"/>
              </a:ext>
            </a:extLst>
          </p:cNvPr>
          <p:cNvSpPr>
            <a:spLocks noGrp="1"/>
          </p:cNvSpPr>
          <p:nvPr/>
        </p:nvSpPr>
        <p:spPr>
          <a:xfrm>
            <a:off x="10759692"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52</a:t>
            </a:fld>
            <a:endParaRPr lang="en-US"/>
          </a:p>
        </p:txBody>
      </p:sp>
    </p:spTree>
    <p:extLst>
      <p:ext uri="{BB962C8B-B14F-4D97-AF65-F5344CB8AC3E}">
        <p14:creationId xmlns:p14="http://schemas.microsoft.com/office/powerpoint/2010/main" val="3339017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38470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820A6DC1-7C3F-4500-AFC5-24498CEA802C}"/>
              </a:ext>
            </a:extLst>
          </p:cNvPr>
          <p:cNvPicPr/>
          <p:nvPr/>
        </p:nvPicPr>
        <p:blipFill>
          <a:blip r:embed="rId2"/>
          <a:stretch>
            <a:fillRect/>
          </a:stretch>
        </p:blipFill>
        <p:spPr>
          <a:xfrm>
            <a:off x="958348" y="918315"/>
            <a:ext cx="5265420" cy="5554980"/>
          </a:xfrm>
          <a:prstGeom prst="rect">
            <a:avLst/>
          </a:prstGeom>
        </p:spPr>
      </p:pic>
      <p:pic>
        <p:nvPicPr>
          <p:cNvPr id="4" name="Picture 3">
            <a:extLst>
              <a:ext uri="{FF2B5EF4-FFF2-40B4-BE49-F238E27FC236}">
                <a16:creationId xmlns:a16="http://schemas.microsoft.com/office/drawing/2014/main" id="{C2587DE4-8734-495B-83F2-DD1C34E6CD1F}"/>
              </a:ext>
            </a:extLst>
          </p:cNvPr>
          <p:cNvPicPr/>
          <p:nvPr/>
        </p:nvPicPr>
        <p:blipFill>
          <a:blip r:embed="rId3"/>
          <a:stretch>
            <a:fillRect/>
          </a:stretch>
        </p:blipFill>
        <p:spPr>
          <a:xfrm>
            <a:off x="6730711" y="3292266"/>
            <a:ext cx="2727960" cy="601980"/>
          </a:xfrm>
          <a:prstGeom prst="rect">
            <a:avLst/>
          </a:prstGeom>
        </p:spPr>
      </p:pic>
      <p:sp>
        <p:nvSpPr>
          <p:cNvPr id="5" name="Slide Number Placeholder 8">
            <a:extLst>
              <a:ext uri="{FF2B5EF4-FFF2-40B4-BE49-F238E27FC236}">
                <a16:creationId xmlns:a16="http://schemas.microsoft.com/office/drawing/2014/main" id="{1EE46CA7-AC0C-4020-A9FF-5D1C4F3C81BA}"/>
              </a:ext>
            </a:extLst>
          </p:cNvPr>
          <p:cNvSpPr>
            <a:spLocks noGrp="1"/>
          </p:cNvSpPr>
          <p:nvPr/>
        </p:nvSpPr>
        <p:spPr>
          <a:xfrm>
            <a:off x="10698680" y="581099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53</a:t>
            </a:fld>
            <a:endParaRPr lang="en-US"/>
          </a:p>
        </p:txBody>
      </p:sp>
    </p:spTree>
    <p:extLst>
      <p:ext uri="{BB962C8B-B14F-4D97-AF65-F5344CB8AC3E}">
        <p14:creationId xmlns:p14="http://schemas.microsoft.com/office/powerpoint/2010/main" val="40687918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16537" y="40103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0D6C70DC-061C-4F68-A7D0-164D80938136}"/>
              </a:ext>
            </a:extLst>
          </p:cNvPr>
          <p:cNvPicPr/>
          <p:nvPr/>
        </p:nvPicPr>
        <p:blipFill>
          <a:blip r:embed="rId2"/>
          <a:stretch>
            <a:fillRect/>
          </a:stretch>
        </p:blipFill>
        <p:spPr>
          <a:xfrm>
            <a:off x="641672" y="985808"/>
            <a:ext cx="5547360" cy="5471160"/>
          </a:xfrm>
          <a:prstGeom prst="rect">
            <a:avLst/>
          </a:prstGeom>
        </p:spPr>
      </p:pic>
      <p:pic>
        <p:nvPicPr>
          <p:cNvPr id="4" name="Picture 3">
            <a:extLst>
              <a:ext uri="{FF2B5EF4-FFF2-40B4-BE49-F238E27FC236}">
                <a16:creationId xmlns:a16="http://schemas.microsoft.com/office/drawing/2014/main" id="{04ED0A05-ADED-4592-90BC-36A48CD9ED7A}"/>
              </a:ext>
            </a:extLst>
          </p:cNvPr>
          <p:cNvPicPr/>
          <p:nvPr/>
        </p:nvPicPr>
        <p:blipFill>
          <a:blip r:embed="rId3"/>
          <a:stretch>
            <a:fillRect/>
          </a:stretch>
        </p:blipFill>
        <p:spPr>
          <a:xfrm>
            <a:off x="6352418" y="3171929"/>
            <a:ext cx="2346960" cy="556260"/>
          </a:xfrm>
          <a:prstGeom prst="rect">
            <a:avLst/>
          </a:prstGeom>
        </p:spPr>
      </p:pic>
      <p:sp>
        <p:nvSpPr>
          <p:cNvPr id="5" name="Slide Number Placeholder 8">
            <a:extLst>
              <a:ext uri="{FF2B5EF4-FFF2-40B4-BE49-F238E27FC236}">
                <a16:creationId xmlns:a16="http://schemas.microsoft.com/office/drawing/2014/main" id="{5FD693C4-2028-4811-823A-A7543DC1F638}"/>
              </a:ext>
            </a:extLst>
          </p:cNvPr>
          <p:cNvSpPr>
            <a:spLocks noGrp="1"/>
          </p:cNvSpPr>
          <p:nvPr/>
        </p:nvSpPr>
        <p:spPr>
          <a:xfrm>
            <a:off x="10786113" y="582731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54</a:t>
            </a:fld>
            <a:endParaRPr lang="en-US"/>
          </a:p>
        </p:txBody>
      </p:sp>
    </p:spTree>
    <p:extLst>
      <p:ext uri="{BB962C8B-B14F-4D97-AF65-F5344CB8AC3E}">
        <p14:creationId xmlns:p14="http://schemas.microsoft.com/office/powerpoint/2010/main" val="10828121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454252"/>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9429DA47-4AF2-4F9B-B4E4-79E5879EE461}"/>
              </a:ext>
            </a:extLst>
          </p:cNvPr>
          <p:cNvPicPr/>
          <p:nvPr/>
        </p:nvPicPr>
        <p:blipFill>
          <a:blip r:embed="rId2"/>
          <a:stretch>
            <a:fillRect/>
          </a:stretch>
        </p:blipFill>
        <p:spPr>
          <a:xfrm>
            <a:off x="1000792" y="1046888"/>
            <a:ext cx="5372100" cy="5356860"/>
          </a:xfrm>
          <a:prstGeom prst="rect">
            <a:avLst/>
          </a:prstGeom>
        </p:spPr>
      </p:pic>
      <p:pic>
        <p:nvPicPr>
          <p:cNvPr id="4" name="Picture 3">
            <a:extLst>
              <a:ext uri="{FF2B5EF4-FFF2-40B4-BE49-F238E27FC236}">
                <a16:creationId xmlns:a16="http://schemas.microsoft.com/office/drawing/2014/main" id="{FA17515D-1811-4CA9-85D0-C05CAC9A484F}"/>
              </a:ext>
            </a:extLst>
          </p:cNvPr>
          <p:cNvPicPr/>
          <p:nvPr/>
        </p:nvPicPr>
        <p:blipFill>
          <a:blip r:embed="rId3"/>
          <a:stretch>
            <a:fillRect/>
          </a:stretch>
        </p:blipFill>
        <p:spPr>
          <a:xfrm>
            <a:off x="6814531" y="3035905"/>
            <a:ext cx="2644140" cy="502920"/>
          </a:xfrm>
          <a:prstGeom prst="rect">
            <a:avLst/>
          </a:prstGeom>
        </p:spPr>
      </p:pic>
      <p:sp>
        <p:nvSpPr>
          <p:cNvPr id="5" name="Slide Number Placeholder 8">
            <a:extLst>
              <a:ext uri="{FF2B5EF4-FFF2-40B4-BE49-F238E27FC236}">
                <a16:creationId xmlns:a16="http://schemas.microsoft.com/office/drawing/2014/main" id="{3CB15B00-FCB7-4C22-9025-A38925CC775B}"/>
              </a:ext>
            </a:extLst>
          </p:cNvPr>
          <p:cNvSpPr>
            <a:spLocks noGrp="1"/>
          </p:cNvSpPr>
          <p:nvPr/>
        </p:nvSpPr>
        <p:spPr>
          <a:xfrm>
            <a:off x="10698680" y="588053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55</a:t>
            </a:fld>
            <a:endParaRPr lang="en-US"/>
          </a:p>
        </p:txBody>
      </p:sp>
    </p:spTree>
    <p:extLst>
      <p:ext uri="{BB962C8B-B14F-4D97-AF65-F5344CB8AC3E}">
        <p14:creationId xmlns:p14="http://schemas.microsoft.com/office/powerpoint/2010/main" val="1209753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290809"/>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3AD1D7C5-7159-477C-AFE6-6C59CD925347}"/>
              </a:ext>
            </a:extLst>
          </p:cNvPr>
          <p:cNvPicPr/>
          <p:nvPr/>
        </p:nvPicPr>
        <p:blipFill>
          <a:blip r:embed="rId2"/>
          <a:stretch>
            <a:fillRect/>
          </a:stretch>
        </p:blipFill>
        <p:spPr>
          <a:xfrm>
            <a:off x="1272833" y="974112"/>
            <a:ext cx="5021580" cy="5593080"/>
          </a:xfrm>
          <a:prstGeom prst="rect">
            <a:avLst/>
          </a:prstGeom>
        </p:spPr>
      </p:pic>
      <p:pic>
        <p:nvPicPr>
          <p:cNvPr id="4" name="Picture 3">
            <a:extLst>
              <a:ext uri="{FF2B5EF4-FFF2-40B4-BE49-F238E27FC236}">
                <a16:creationId xmlns:a16="http://schemas.microsoft.com/office/drawing/2014/main" id="{D69F4FBD-308A-4B86-AE6D-D7EEAF853A7F}"/>
              </a:ext>
            </a:extLst>
          </p:cNvPr>
          <p:cNvPicPr/>
          <p:nvPr/>
        </p:nvPicPr>
        <p:blipFill>
          <a:blip r:embed="rId3"/>
          <a:stretch>
            <a:fillRect/>
          </a:stretch>
        </p:blipFill>
        <p:spPr>
          <a:xfrm>
            <a:off x="6472861" y="3183912"/>
            <a:ext cx="2644140" cy="586740"/>
          </a:xfrm>
          <a:prstGeom prst="rect">
            <a:avLst/>
          </a:prstGeom>
        </p:spPr>
      </p:pic>
      <p:sp>
        <p:nvSpPr>
          <p:cNvPr id="5" name="Slide Number Placeholder 8">
            <a:extLst>
              <a:ext uri="{FF2B5EF4-FFF2-40B4-BE49-F238E27FC236}">
                <a16:creationId xmlns:a16="http://schemas.microsoft.com/office/drawing/2014/main" id="{EBC72B9B-1872-44FB-8FBE-17BC93E904AD}"/>
              </a:ext>
            </a:extLst>
          </p:cNvPr>
          <p:cNvSpPr>
            <a:spLocks noGrp="1"/>
          </p:cNvSpPr>
          <p:nvPr/>
        </p:nvSpPr>
        <p:spPr>
          <a:xfrm>
            <a:off x="10698680" y="5717093"/>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56</a:t>
            </a:fld>
            <a:endParaRPr lang="en-US"/>
          </a:p>
        </p:txBody>
      </p:sp>
    </p:spTree>
    <p:extLst>
      <p:ext uri="{BB962C8B-B14F-4D97-AF65-F5344CB8AC3E}">
        <p14:creationId xmlns:p14="http://schemas.microsoft.com/office/powerpoint/2010/main" val="4159118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38629" y="26387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04343FE-0047-48BD-8FF4-D322259A7618}"/>
              </a:ext>
            </a:extLst>
          </p:cNvPr>
          <p:cNvPicPr/>
          <p:nvPr/>
        </p:nvPicPr>
        <p:blipFill>
          <a:blip r:embed="rId2"/>
          <a:stretch>
            <a:fillRect/>
          </a:stretch>
        </p:blipFill>
        <p:spPr>
          <a:xfrm>
            <a:off x="719579" y="848648"/>
            <a:ext cx="5455920" cy="5745480"/>
          </a:xfrm>
          <a:prstGeom prst="rect">
            <a:avLst/>
          </a:prstGeom>
        </p:spPr>
      </p:pic>
      <p:pic>
        <p:nvPicPr>
          <p:cNvPr id="4" name="Picture 3">
            <a:extLst>
              <a:ext uri="{FF2B5EF4-FFF2-40B4-BE49-F238E27FC236}">
                <a16:creationId xmlns:a16="http://schemas.microsoft.com/office/drawing/2014/main" id="{A25325E0-2FD2-4C11-B164-7E1C5B8F8DE4}"/>
              </a:ext>
            </a:extLst>
          </p:cNvPr>
          <p:cNvPicPr/>
          <p:nvPr/>
        </p:nvPicPr>
        <p:blipFill>
          <a:blip r:embed="rId3"/>
          <a:stretch>
            <a:fillRect/>
          </a:stretch>
        </p:blipFill>
        <p:spPr>
          <a:xfrm>
            <a:off x="6945514" y="1387823"/>
            <a:ext cx="4290060" cy="4305300"/>
          </a:xfrm>
          <a:prstGeom prst="rect">
            <a:avLst/>
          </a:prstGeom>
        </p:spPr>
      </p:pic>
      <p:sp>
        <p:nvSpPr>
          <p:cNvPr id="5" name="Slide Number Placeholder 8">
            <a:extLst>
              <a:ext uri="{FF2B5EF4-FFF2-40B4-BE49-F238E27FC236}">
                <a16:creationId xmlns:a16="http://schemas.microsoft.com/office/drawing/2014/main" id="{40EFF963-B846-4042-B7D0-879D6E955478}"/>
              </a:ext>
            </a:extLst>
          </p:cNvPr>
          <p:cNvSpPr>
            <a:spLocks noGrp="1"/>
          </p:cNvSpPr>
          <p:nvPr/>
        </p:nvSpPr>
        <p:spPr>
          <a:xfrm>
            <a:off x="10708205" y="569015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57</a:t>
            </a:fld>
            <a:endParaRPr lang="en-US"/>
          </a:p>
        </p:txBody>
      </p:sp>
    </p:spTree>
    <p:extLst>
      <p:ext uri="{BB962C8B-B14F-4D97-AF65-F5344CB8AC3E}">
        <p14:creationId xmlns:p14="http://schemas.microsoft.com/office/powerpoint/2010/main" val="447022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31777"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9E4252DF-0E3B-4CDF-9964-9F94922C7E10}"/>
              </a:ext>
            </a:extLst>
          </p:cNvPr>
          <p:cNvPicPr/>
          <p:nvPr/>
        </p:nvPicPr>
        <p:blipFill>
          <a:blip r:embed="rId2"/>
          <a:stretch>
            <a:fillRect/>
          </a:stretch>
        </p:blipFill>
        <p:spPr>
          <a:xfrm>
            <a:off x="626432" y="1322174"/>
            <a:ext cx="4274820" cy="4366260"/>
          </a:xfrm>
          <a:prstGeom prst="rect">
            <a:avLst/>
          </a:prstGeom>
        </p:spPr>
      </p:pic>
      <p:pic>
        <p:nvPicPr>
          <p:cNvPr id="4" name="Picture 3">
            <a:extLst>
              <a:ext uri="{FF2B5EF4-FFF2-40B4-BE49-F238E27FC236}">
                <a16:creationId xmlns:a16="http://schemas.microsoft.com/office/drawing/2014/main" id="{88298CAB-B735-4630-B41A-F9F29CEBDB88}"/>
              </a:ext>
            </a:extLst>
          </p:cNvPr>
          <p:cNvPicPr/>
          <p:nvPr/>
        </p:nvPicPr>
        <p:blipFill>
          <a:blip r:embed="rId3"/>
          <a:stretch>
            <a:fillRect/>
          </a:stretch>
        </p:blipFill>
        <p:spPr>
          <a:xfrm>
            <a:off x="5254163" y="1538311"/>
            <a:ext cx="4373880" cy="3810000"/>
          </a:xfrm>
          <a:prstGeom prst="rect">
            <a:avLst/>
          </a:prstGeom>
        </p:spPr>
      </p:pic>
      <p:sp>
        <p:nvSpPr>
          <p:cNvPr id="5" name="Slide Number Placeholder 9">
            <a:extLst>
              <a:ext uri="{FF2B5EF4-FFF2-40B4-BE49-F238E27FC236}">
                <a16:creationId xmlns:a16="http://schemas.microsoft.com/office/drawing/2014/main" id="{D17D71B5-9FBF-43F2-B484-99570588B4B9}"/>
              </a:ext>
            </a:extLst>
          </p:cNvPr>
          <p:cNvSpPr>
            <a:spLocks noGrp="1"/>
          </p:cNvSpPr>
          <p:nvPr/>
        </p:nvSpPr>
        <p:spPr>
          <a:xfrm>
            <a:off x="1080135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58</a:t>
            </a:fld>
            <a:endParaRPr lang="en-US"/>
          </a:p>
        </p:txBody>
      </p:sp>
    </p:spTree>
    <p:extLst>
      <p:ext uri="{BB962C8B-B14F-4D97-AF65-F5344CB8AC3E}">
        <p14:creationId xmlns:p14="http://schemas.microsoft.com/office/powerpoint/2010/main" val="595106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3D6CBA-723A-4916-ACD3-0DCEE85BE132}"/>
              </a:ext>
            </a:extLst>
          </p:cNvPr>
          <p:cNvSpPr>
            <a:spLocks noGrp="1"/>
          </p:cNvSpPr>
          <p:nvPr/>
        </p:nvSpPr>
        <p:spPr>
          <a:xfrm>
            <a:off x="10731616" y="599152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59</a:t>
            </a:fld>
            <a:endParaRPr lang="en-US"/>
          </a:p>
        </p:txBody>
      </p:sp>
      <p:pic>
        <p:nvPicPr>
          <p:cNvPr id="3" name="Picture 2">
            <a:extLst>
              <a:ext uri="{FF2B5EF4-FFF2-40B4-BE49-F238E27FC236}">
                <a16:creationId xmlns:a16="http://schemas.microsoft.com/office/drawing/2014/main" id="{0FBCF331-C74F-4051-AF43-30BCF7BE262A}"/>
              </a:ext>
            </a:extLst>
          </p:cNvPr>
          <p:cNvPicPr/>
          <p:nvPr/>
        </p:nvPicPr>
        <p:blipFill>
          <a:blip r:embed="rId2"/>
          <a:stretch>
            <a:fillRect/>
          </a:stretch>
        </p:blipFill>
        <p:spPr>
          <a:xfrm>
            <a:off x="1099572" y="1691604"/>
            <a:ext cx="4678680" cy="4541520"/>
          </a:xfrm>
          <a:prstGeom prst="rect">
            <a:avLst/>
          </a:prstGeom>
        </p:spPr>
      </p:pic>
      <p:sp>
        <p:nvSpPr>
          <p:cNvPr id="4" name="TextBox 5">
            <a:extLst>
              <a:ext uri="{FF2B5EF4-FFF2-40B4-BE49-F238E27FC236}">
                <a16:creationId xmlns:a16="http://schemas.microsoft.com/office/drawing/2014/main" id="{C73A07B3-6CAD-45AE-AA95-340AD5C2E8E1}"/>
              </a:ext>
            </a:extLst>
          </p:cNvPr>
          <p:cNvSpPr txBox="1"/>
          <p:nvPr/>
        </p:nvSpPr>
        <p:spPr>
          <a:xfrm>
            <a:off x="696169" y="501353"/>
            <a:ext cx="5255664"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B6D61B38-A231-4B64-87F1-487949B4EDAB}"/>
              </a:ext>
            </a:extLst>
          </p:cNvPr>
          <p:cNvPicPr>
            <a:picLocks noChangeAspect="1"/>
          </p:cNvPicPr>
          <p:nvPr/>
        </p:nvPicPr>
        <p:blipFill>
          <a:blip r:embed="rId3"/>
          <a:stretch>
            <a:fillRect/>
          </a:stretch>
        </p:blipFill>
        <p:spPr>
          <a:xfrm>
            <a:off x="5714362" y="1757978"/>
            <a:ext cx="4206605" cy="4054191"/>
          </a:xfrm>
          <a:prstGeom prst="rect">
            <a:avLst/>
          </a:prstGeom>
        </p:spPr>
      </p:pic>
    </p:spTree>
    <p:extLst>
      <p:ext uri="{BB962C8B-B14F-4D97-AF65-F5344CB8AC3E}">
        <p14:creationId xmlns:p14="http://schemas.microsoft.com/office/powerpoint/2010/main" val="30610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33E4-9CB8-4B85-A70C-60D76436B309}"/>
              </a:ext>
            </a:extLst>
          </p:cNvPr>
          <p:cNvSpPr>
            <a:spLocks noGrp="1"/>
          </p:cNvSpPr>
          <p:nvPr>
            <p:ph type="title"/>
          </p:nvPr>
        </p:nvSpPr>
        <p:spPr>
          <a:xfrm>
            <a:off x="349623" y="546847"/>
            <a:ext cx="7969623" cy="1081088"/>
          </a:xfrm>
        </p:spPr>
        <p:txBody>
          <a:bodyPr>
            <a:normAutofit fontScale="90000"/>
          </a:bodyPr>
          <a:lstStyle/>
          <a:p>
            <a:r>
              <a:rPr lang="en-IN" sz="3600" b="1" i="1" dirty="0">
                <a:solidFill>
                  <a:schemeClr val="accent2"/>
                </a:solidFill>
                <a:latin typeface="Garamond" panose="02020404030301010803" pitchFamily="18" charset="0"/>
                <a:cs typeface="Arial" panose="020B0604020202020204" pitchFamily="34" charset="0"/>
              </a:rPr>
              <a:t>CONCEPTUAL BACKGROUND OF THE  DOMAIN PROBLEM</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A53C0144-EE23-4882-ABD3-739354C23800}"/>
              </a:ext>
            </a:extLst>
          </p:cNvPr>
          <p:cNvSpPr>
            <a:spLocks noGrp="1"/>
          </p:cNvSpPr>
          <p:nvPr>
            <p:ph idx="1"/>
          </p:nvPr>
        </p:nvSpPr>
        <p:spPr>
          <a:xfrm>
            <a:off x="1120000" y="1825625"/>
            <a:ext cx="8588776" cy="4351338"/>
          </a:xfrm>
        </p:spPr>
        <p:txBody>
          <a:body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real estate the value of property usually increases with time as seen in many countries. One of the causes for this is due to rising population. </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For example if audience is mainly concerned of commercial purpose. Then the property which is located in densely populated area will be sold very fast and at high prices compared to the one located at remote place. </a:t>
            </a:r>
            <a:endParaRPr lang="en-US" sz="2800"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5097993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1404BBA9-C861-4878-A7CE-6CA889E78ED4}"/>
              </a:ext>
            </a:extLst>
          </p:cNvPr>
          <p:cNvPicPr/>
          <p:nvPr/>
        </p:nvPicPr>
        <p:blipFill>
          <a:blip r:embed="rId2"/>
          <a:stretch>
            <a:fillRect/>
          </a:stretch>
        </p:blipFill>
        <p:spPr>
          <a:xfrm>
            <a:off x="1024970" y="1706984"/>
            <a:ext cx="4290060" cy="4358640"/>
          </a:xfrm>
          <a:prstGeom prst="rect">
            <a:avLst/>
          </a:prstGeom>
        </p:spPr>
      </p:pic>
      <p:pic>
        <p:nvPicPr>
          <p:cNvPr id="4" name="Picture 3">
            <a:extLst>
              <a:ext uri="{FF2B5EF4-FFF2-40B4-BE49-F238E27FC236}">
                <a16:creationId xmlns:a16="http://schemas.microsoft.com/office/drawing/2014/main" id="{E2403F65-C72C-47A2-9D4C-06839489B002}"/>
              </a:ext>
            </a:extLst>
          </p:cNvPr>
          <p:cNvPicPr/>
          <p:nvPr/>
        </p:nvPicPr>
        <p:blipFill>
          <a:blip r:embed="rId3"/>
          <a:stretch>
            <a:fillRect/>
          </a:stretch>
        </p:blipFill>
        <p:spPr>
          <a:xfrm>
            <a:off x="5555096" y="1825094"/>
            <a:ext cx="4541520" cy="4122420"/>
          </a:xfrm>
          <a:prstGeom prst="rect">
            <a:avLst/>
          </a:prstGeom>
        </p:spPr>
      </p:pic>
      <p:sp>
        <p:nvSpPr>
          <p:cNvPr id="5" name="Slide Number Placeholder 4">
            <a:extLst>
              <a:ext uri="{FF2B5EF4-FFF2-40B4-BE49-F238E27FC236}">
                <a16:creationId xmlns:a16="http://schemas.microsoft.com/office/drawing/2014/main" id="{D87C6F50-DE15-4E8E-905A-6592295A8814}"/>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60</a:t>
            </a:fld>
            <a:endParaRPr lang="en-US"/>
          </a:p>
        </p:txBody>
      </p:sp>
    </p:spTree>
    <p:extLst>
      <p:ext uri="{BB962C8B-B14F-4D97-AF65-F5344CB8AC3E}">
        <p14:creationId xmlns:p14="http://schemas.microsoft.com/office/powerpoint/2010/main" val="1265723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C4584AE7-C174-4124-833C-2A4AD60ED546}"/>
              </a:ext>
            </a:extLst>
          </p:cNvPr>
          <p:cNvPicPr/>
          <p:nvPr/>
        </p:nvPicPr>
        <p:blipFill>
          <a:blip r:embed="rId2"/>
          <a:stretch>
            <a:fillRect/>
          </a:stretch>
        </p:blipFill>
        <p:spPr>
          <a:xfrm>
            <a:off x="729104" y="1760324"/>
            <a:ext cx="4282440" cy="4366260"/>
          </a:xfrm>
          <a:prstGeom prst="rect">
            <a:avLst/>
          </a:prstGeom>
        </p:spPr>
      </p:pic>
      <p:pic>
        <p:nvPicPr>
          <p:cNvPr id="4" name="Picture 3">
            <a:extLst>
              <a:ext uri="{FF2B5EF4-FFF2-40B4-BE49-F238E27FC236}">
                <a16:creationId xmlns:a16="http://schemas.microsoft.com/office/drawing/2014/main" id="{9BFECDB0-96D0-4BCE-9341-F069750F3A3F}"/>
              </a:ext>
            </a:extLst>
          </p:cNvPr>
          <p:cNvPicPr/>
          <p:nvPr/>
        </p:nvPicPr>
        <p:blipFill>
          <a:blip r:embed="rId3"/>
          <a:stretch>
            <a:fillRect/>
          </a:stretch>
        </p:blipFill>
        <p:spPr>
          <a:xfrm>
            <a:off x="5381722" y="1760324"/>
            <a:ext cx="4709160" cy="4175760"/>
          </a:xfrm>
          <a:prstGeom prst="rect">
            <a:avLst/>
          </a:prstGeom>
        </p:spPr>
      </p:pic>
      <p:sp>
        <p:nvSpPr>
          <p:cNvPr id="5" name="Slide Number Placeholder 4">
            <a:extLst>
              <a:ext uri="{FF2B5EF4-FFF2-40B4-BE49-F238E27FC236}">
                <a16:creationId xmlns:a16="http://schemas.microsoft.com/office/drawing/2014/main" id="{36EA286E-892C-45C4-A276-AF8F62675235}"/>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61</a:t>
            </a:fld>
            <a:endParaRPr lang="en-US"/>
          </a:p>
        </p:txBody>
      </p:sp>
    </p:spTree>
    <p:extLst>
      <p:ext uri="{BB962C8B-B14F-4D97-AF65-F5344CB8AC3E}">
        <p14:creationId xmlns:p14="http://schemas.microsoft.com/office/powerpoint/2010/main" val="3992502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A6B7E6-DA09-4EE4-94FF-B2F88866EE9B}"/>
              </a:ext>
            </a:extLst>
          </p:cNvPr>
          <p:cNvSpPr>
            <a:spLocks noGrp="1"/>
          </p:cNvSpPr>
          <p:nvPr/>
        </p:nvSpPr>
        <p:spPr>
          <a:xfrm>
            <a:off x="10791436" y="592040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62</a:t>
            </a:fld>
            <a:endParaRPr lang="en-US"/>
          </a:p>
        </p:txBody>
      </p:sp>
      <p:pic>
        <p:nvPicPr>
          <p:cNvPr id="3" name="Picture 2">
            <a:extLst>
              <a:ext uri="{FF2B5EF4-FFF2-40B4-BE49-F238E27FC236}">
                <a16:creationId xmlns:a16="http://schemas.microsoft.com/office/drawing/2014/main" id="{DC0BF652-1279-4891-B97F-C22DF5EF05FE}"/>
              </a:ext>
            </a:extLst>
          </p:cNvPr>
          <p:cNvPicPr/>
          <p:nvPr/>
        </p:nvPicPr>
        <p:blipFill>
          <a:blip r:embed="rId2"/>
          <a:stretch>
            <a:fillRect/>
          </a:stretch>
        </p:blipFill>
        <p:spPr>
          <a:xfrm>
            <a:off x="1036291" y="1989224"/>
            <a:ext cx="4511040" cy="4404360"/>
          </a:xfrm>
          <a:prstGeom prst="rect">
            <a:avLst/>
          </a:prstGeom>
        </p:spPr>
      </p:pic>
      <p:sp>
        <p:nvSpPr>
          <p:cNvPr id="4" name="TextBox 4">
            <a:extLst>
              <a:ext uri="{FF2B5EF4-FFF2-40B4-BE49-F238E27FC236}">
                <a16:creationId xmlns:a16="http://schemas.microsoft.com/office/drawing/2014/main" id="{46429D31-DB46-4F52-AB9C-EE4A57F4BF7C}"/>
              </a:ext>
            </a:extLst>
          </p:cNvPr>
          <p:cNvSpPr txBox="1"/>
          <p:nvPr/>
        </p:nvSpPr>
        <p:spPr>
          <a:xfrm>
            <a:off x="636348" y="464415"/>
            <a:ext cx="5759866"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7B7E1FE5-8B54-4901-8836-9F678964A890}"/>
              </a:ext>
            </a:extLst>
          </p:cNvPr>
          <p:cNvPicPr/>
          <p:nvPr/>
        </p:nvPicPr>
        <p:blipFill>
          <a:blip r:embed="rId3"/>
          <a:stretch>
            <a:fillRect/>
          </a:stretch>
        </p:blipFill>
        <p:spPr>
          <a:xfrm>
            <a:off x="5058870" y="1989224"/>
            <a:ext cx="4297680" cy="4229100"/>
          </a:xfrm>
          <a:prstGeom prst="rect">
            <a:avLst/>
          </a:prstGeom>
        </p:spPr>
      </p:pic>
    </p:spTree>
    <p:extLst>
      <p:ext uri="{BB962C8B-B14F-4D97-AF65-F5344CB8AC3E}">
        <p14:creationId xmlns:p14="http://schemas.microsoft.com/office/powerpoint/2010/main" val="2753410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92167" y="483592"/>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E35D08BC-E4CC-481E-B744-816A597AB539}"/>
              </a:ext>
            </a:extLst>
          </p:cNvPr>
          <p:cNvPicPr/>
          <p:nvPr/>
        </p:nvPicPr>
        <p:blipFill>
          <a:blip r:embed="rId2"/>
          <a:stretch>
            <a:fillRect/>
          </a:stretch>
        </p:blipFill>
        <p:spPr>
          <a:xfrm>
            <a:off x="566041" y="1954807"/>
            <a:ext cx="4663440" cy="4419600"/>
          </a:xfrm>
          <a:prstGeom prst="rect">
            <a:avLst/>
          </a:prstGeom>
        </p:spPr>
      </p:pic>
      <p:pic>
        <p:nvPicPr>
          <p:cNvPr id="4" name="Picture 3">
            <a:extLst>
              <a:ext uri="{FF2B5EF4-FFF2-40B4-BE49-F238E27FC236}">
                <a16:creationId xmlns:a16="http://schemas.microsoft.com/office/drawing/2014/main" id="{32EC0838-A2AB-4A75-AF04-C21A701802CF}"/>
              </a:ext>
            </a:extLst>
          </p:cNvPr>
          <p:cNvPicPr/>
          <p:nvPr/>
        </p:nvPicPr>
        <p:blipFill>
          <a:blip r:embed="rId3"/>
          <a:stretch>
            <a:fillRect/>
          </a:stretch>
        </p:blipFill>
        <p:spPr>
          <a:xfrm>
            <a:off x="5300198" y="1937923"/>
            <a:ext cx="4533900" cy="4130040"/>
          </a:xfrm>
          <a:prstGeom prst="rect">
            <a:avLst/>
          </a:prstGeom>
        </p:spPr>
      </p:pic>
      <p:sp>
        <p:nvSpPr>
          <p:cNvPr id="5" name="Slide Number Placeholder 4">
            <a:extLst>
              <a:ext uri="{FF2B5EF4-FFF2-40B4-BE49-F238E27FC236}">
                <a16:creationId xmlns:a16="http://schemas.microsoft.com/office/drawing/2014/main" id="{BD47366C-60E0-4F87-A3A3-4D8C5D49CCAA}"/>
              </a:ext>
            </a:extLst>
          </p:cNvPr>
          <p:cNvSpPr>
            <a:spLocks noGrp="1"/>
          </p:cNvSpPr>
          <p:nvPr/>
        </p:nvSpPr>
        <p:spPr>
          <a:xfrm>
            <a:off x="10861743" y="590987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63</a:t>
            </a:fld>
            <a:endParaRPr lang="en-US"/>
          </a:p>
        </p:txBody>
      </p:sp>
    </p:spTree>
    <p:extLst>
      <p:ext uri="{BB962C8B-B14F-4D97-AF65-F5344CB8AC3E}">
        <p14:creationId xmlns:p14="http://schemas.microsoft.com/office/powerpoint/2010/main" val="2766765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94642"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41D51601-EEA0-4C29-B07F-EBA081522B77}"/>
              </a:ext>
            </a:extLst>
          </p:cNvPr>
          <p:cNvPicPr/>
          <p:nvPr/>
        </p:nvPicPr>
        <p:blipFill>
          <a:blip r:embed="rId2"/>
          <a:stretch>
            <a:fillRect/>
          </a:stretch>
        </p:blipFill>
        <p:spPr>
          <a:xfrm>
            <a:off x="563567" y="1687934"/>
            <a:ext cx="4297680" cy="4472940"/>
          </a:xfrm>
          <a:prstGeom prst="rect">
            <a:avLst/>
          </a:prstGeom>
        </p:spPr>
      </p:pic>
      <p:pic>
        <p:nvPicPr>
          <p:cNvPr id="4" name="Picture 3">
            <a:extLst>
              <a:ext uri="{FF2B5EF4-FFF2-40B4-BE49-F238E27FC236}">
                <a16:creationId xmlns:a16="http://schemas.microsoft.com/office/drawing/2014/main" id="{B1BF44B4-1ED5-4546-AE33-039CD290BB3B}"/>
              </a:ext>
            </a:extLst>
          </p:cNvPr>
          <p:cNvPicPr/>
          <p:nvPr/>
        </p:nvPicPr>
        <p:blipFill>
          <a:blip r:embed="rId3"/>
          <a:stretch>
            <a:fillRect/>
          </a:stretch>
        </p:blipFill>
        <p:spPr>
          <a:xfrm>
            <a:off x="4575497" y="1825094"/>
            <a:ext cx="4541520" cy="4198620"/>
          </a:xfrm>
          <a:prstGeom prst="rect">
            <a:avLst/>
          </a:prstGeom>
        </p:spPr>
      </p:pic>
      <p:sp>
        <p:nvSpPr>
          <p:cNvPr id="5" name="Slide Number Placeholder 4">
            <a:extLst>
              <a:ext uri="{FF2B5EF4-FFF2-40B4-BE49-F238E27FC236}">
                <a16:creationId xmlns:a16="http://schemas.microsoft.com/office/drawing/2014/main" id="{547F280C-4CFE-4B44-8BB8-0F73977BAE79}"/>
              </a:ext>
            </a:extLst>
          </p:cNvPr>
          <p:cNvSpPr>
            <a:spLocks noGrp="1"/>
          </p:cNvSpPr>
          <p:nvPr/>
        </p:nvSpPr>
        <p:spPr>
          <a:xfrm>
            <a:off x="10864218"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64</a:t>
            </a:fld>
            <a:endParaRPr lang="en-US"/>
          </a:p>
        </p:txBody>
      </p:sp>
    </p:spTree>
    <p:extLst>
      <p:ext uri="{BB962C8B-B14F-4D97-AF65-F5344CB8AC3E}">
        <p14:creationId xmlns:p14="http://schemas.microsoft.com/office/powerpoint/2010/main" val="14912646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84E013-02D3-41BD-B190-9739FF5E9A65}"/>
              </a:ext>
            </a:extLst>
          </p:cNvPr>
          <p:cNvSpPr>
            <a:spLocks noGrp="1"/>
          </p:cNvSpPr>
          <p:nvPr/>
        </p:nvSpPr>
        <p:spPr>
          <a:xfrm>
            <a:off x="10667522" y="589538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65</a:t>
            </a:fld>
            <a:endParaRPr lang="en-US"/>
          </a:p>
        </p:txBody>
      </p:sp>
      <p:pic>
        <p:nvPicPr>
          <p:cNvPr id="3" name="Picture 2">
            <a:extLst>
              <a:ext uri="{FF2B5EF4-FFF2-40B4-BE49-F238E27FC236}">
                <a16:creationId xmlns:a16="http://schemas.microsoft.com/office/drawing/2014/main" id="{3C5ABF7A-AC41-4D88-97E6-03ED9B2126F9}"/>
              </a:ext>
            </a:extLst>
          </p:cNvPr>
          <p:cNvPicPr/>
          <p:nvPr/>
        </p:nvPicPr>
        <p:blipFill>
          <a:blip r:embed="rId2"/>
          <a:stretch>
            <a:fillRect/>
          </a:stretch>
        </p:blipFill>
        <p:spPr>
          <a:xfrm>
            <a:off x="1203118" y="2059958"/>
            <a:ext cx="4244340" cy="4358640"/>
          </a:xfrm>
          <a:prstGeom prst="rect">
            <a:avLst/>
          </a:prstGeom>
        </p:spPr>
      </p:pic>
      <p:sp>
        <p:nvSpPr>
          <p:cNvPr id="4" name="TextBox 4">
            <a:extLst>
              <a:ext uri="{FF2B5EF4-FFF2-40B4-BE49-F238E27FC236}">
                <a16:creationId xmlns:a16="http://schemas.microsoft.com/office/drawing/2014/main" id="{4F80B288-1D4F-4E7C-9D19-77F147E1139C}"/>
              </a:ext>
            </a:extLst>
          </p:cNvPr>
          <p:cNvSpPr txBox="1"/>
          <p:nvPr/>
        </p:nvSpPr>
        <p:spPr>
          <a:xfrm>
            <a:off x="760262" y="439401"/>
            <a:ext cx="4922377" cy="86177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36467060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46E6CC53-129A-43B4-B20C-FD1A86A9C4E0}"/>
              </a:ext>
            </a:extLst>
          </p:cNvPr>
          <p:cNvPicPr/>
          <p:nvPr/>
        </p:nvPicPr>
        <p:blipFill>
          <a:blip r:embed="rId2"/>
          <a:stretch>
            <a:fillRect/>
          </a:stretch>
        </p:blipFill>
        <p:spPr>
          <a:xfrm>
            <a:off x="1247659" y="1695554"/>
            <a:ext cx="4122420" cy="4495800"/>
          </a:xfrm>
          <a:prstGeom prst="rect">
            <a:avLst/>
          </a:prstGeom>
        </p:spPr>
      </p:pic>
      <p:pic>
        <p:nvPicPr>
          <p:cNvPr id="4" name="Picture 3">
            <a:extLst>
              <a:ext uri="{FF2B5EF4-FFF2-40B4-BE49-F238E27FC236}">
                <a16:creationId xmlns:a16="http://schemas.microsoft.com/office/drawing/2014/main" id="{C8498A3F-C3C4-44EE-8992-5AB893CF221F}"/>
              </a:ext>
            </a:extLst>
          </p:cNvPr>
          <p:cNvPicPr/>
          <p:nvPr/>
        </p:nvPicPr>
        <p:blipFill>
          <a:blip r:embed="rId3"/>
          <a:stretch>
            <a:fillRect/>
          </a:stretch>
        </p:blipFill>
        <p:spPr>
          <a:xfrm>
            <a:off x="6040639" y="2430884"/>
            <a:ext cx="3870960" cy="2148840"/>
          </a:xfrm>
          <a:prstGeom prst="rect">
            <a:avLst/>
          </a:prstGeom>
        </p:spPr>
      </p:pic>
      <p:sp>
        <p:nvSpPr>
          <p:cNvPr id="5" name="Slide Number Placeholder 4">
            <a:extLst>
              <a:ext uri="{FF2B5EF4-FFF2-40B4-BE49-F238E27FC236}">
                <a16:creationId xmlns:a16="http://schemas.microsoft.com/office/drawing/2014/main" id="{9FA8F9DA-4C99-405B-9820-C93247F5801D}"/>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66</a:t>
            </a:fld>
            <a:endParaRPr lang="en-US"/>
          </a:p>
        </p:txBody>
      </p:sp>
    </p:spTree>
    <p:extLst>
      <p:ext uri="{BB962C8B-B14F-4D97-AF65-F5344CB8AC3E}">
        <p14:creationId xmlns:p14="http://schemas.microsoft.com/office/powerpoint/2010/main" val="167751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575112" y="29816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1A156D43-57AE-4C08-A0CD-06A404A19AEA}"/>
              </a:ext>
            </a:extLst>
          </p:cNvPr>
          <p:cNvPicPr/>
          <p:nvPr/>
        </p:nvPicPr>
        <p:blipFill>
          <a:blip r:embed="rId2"/>
          <a:stretch>
            <a:fillRect/>
          </a:stretch>
        </p:blipFill>
        <p:spPr>
          <a:xfrm>
            <a:off x="625037" y="882938"/>
            <a:ext cx="5501640" cy="5676900"/>
          </a:xfrm>
          <a:prstGeom prst="rect">
            <a:avLst/>
          </a:prstGeom>
        </p:spPr>
      </p:pic>
      <p:pic>
        <p:nvPicPr>
          <p:cNvPr id="4" name="Picture 3">
            <a:extLst>
              <a:ext uri="{FF2B5EF4-FFF2-40B4-BE49-F238E27FC236}">
                <a16:creationId xmlns:a16="http://schemas.microsoft.com/office/drawing/2014/main" id="{4947B572-50B6-49AF-8ECC-52E3BA5665EE}"/>
              </a:ext>
            </a:extLst>
          </p:cNvPr>
          <p:cNvPicPr/>
          <p:nvPr/>
        </p:nvPicPr>
        <p:blipFill>
          <a:blip r:embed="rId3"/>
          <a:stretch>
            <a:fillRect/>
          </a:stretch>
        </p:blipFill>
        <p:spPr>
          <a:xfrm>
            <a:off x="6732467" y="1094662"/>
            <a:ext cx="4884420" cy="4351020"/>
          </a:xfrm>
          <a:prstGeom prst="rect">
            <a:avLst/>
          </a:prstGeom>
        </p:spPr>
      </p:pic>
      <p:sp>
        <p:nvSpPr>
          <p:cNvPr id="5" name="Slide Number Placeholder 6">
            <a:extLst>
              <a:ext uri="{FF2B5EF4-FFF2-40B4-BE49-F238E27FC236}">
                <a16:creationId xmlns:a16="http://schemas.microsoft.com/office/drawing/2014/main" id="{9199AA46-B8D8-45B9-BCB3-2326E5F28858}"/>
              </a:ext>
            </a:extLst>
          </p:cNvPr>
          <p:cNvSpPr>
            <a:spLocks noGrp="1"/>
          </p:cNvSpPr>
          <p:nvPr/>
        </p:nvSpPr>
        <p:spPr>
          <a:xfrm>
            <a:off x="10544688" y="572444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67</a:t>
            </a:fld>
            <a:endParaRPr lang="en-US"/>
          </a:p>
        </p:txBody>
      </p:sp>
    </p:spTree>
    <p:extLst>
      <p:ext uri="{BB962C8B-B14F-4D97-AF65-F5344CB8AC3E}">
        <p14:creationId xmlns:p14="http://schemas.microsoft.com/office/powerpoint/2010/main" val="414036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F1A3CEA9-03C8-452F-912B-D1D0169F5FFB}"/>
              </a:ext>
            </a:extLst>
          </p:cNvPr>
          <p:cNvPicPr/>
          <p:nvPr/>
        </p:nvPicPr>
        <p:blipFill>
          <a:blip r:embed="rId2"/>
          <a:stretch>
            <a:fillRect/>
          </a:stretch>
        </p:blipFill>
        <p:spPr>
          <a:xfrm>
            <a:off x="984769" y="1703174"/>
            <a:ext cx="4838700" cy="4274820"/>
          </a:xfrm>
          <a:prstGeom prst="rect">
            <a:avLst/>
          </a:prstGeom>
        </p:spPr>
      </p:pic>
      <p:pic>
        <p:nvPicPr>
          <p:cNvPr id="4" name="Picture 3">
            <a:extLst>
              <a:ext uri="{FF2B5EF4-FFF2-40B4-BE49-F238E27FC236}">
                <a16:creationId xmlns:a16="http://schemas.microsoft.com/office/drawing/2014/main" id="{B51C14AA-4EC4-45E1-B65D-959879E2A327}"/>
              </a:ext>
            </a:extLst>
          </p:cNvPr>
          <p:cNvPicPr/>
          <p:nvPr/>
        </p:nvPicPr>
        <p:blipFill>
          <a:blip r:embed="rId3"/>
          <a:stretch>
            <a:fillRect/>
          </a:stretch>
        </p:blipFill>
        <p:spPr>
          <a:xfrm>
            <a:off x="6280669" y="1703174"/>
            <a:ext cx="4747260" cy="4282440"/>
          </a:xfrm>
          <a:prstGeom prst="rect">
            <a:avLst/>
          </a:prstGeom>
        </p:spPr>
      </p:pic>
      <p:sp>
        <p:nvSpPr>
          <p:cNvPr id="5" name="Slide Number Placeholder 8">
            <a:extLst>
              <a:ext uri="{FF2B5EF4-FFF2-40B4-BE49-F238E27FC236}">
                <a16:creationId xmlns:a16="http://schemas.microsoft.com/office/drawing/2014/main" id="{018A946D-6FF5-4E75-8C9B-CCC129B6C55B}"/>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68</a:t>
            </a:fld>
            <a:endParaRPr lang="en-US"/>
          </a:p>
        </p:txBody>
      </p:sp>
    </p:spTree>
    <p:extLst>
      <p:ext uri="{BB962C8B-B14F-4D97-AF65-F5344CB8AC3E}">
        <p14:creationId xmlns:p14="http://schemas.microsoft.com/office/powerpoint/2010/main" val="2898222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59A6D8DC-A2CF-43F0-B36F-157332E664F5}"/>
              </a:ext>
            </a:extLst>
          </p:cNvPr>
          <p:cNvPicPr/>
          <p:nvPr/>
        </p:nvPicPr>
        <p:blipFill>
          <a:blip r:embed="rId2"/>
          <a:stretch>
            <a:fillRect/>
          </a:stretch>
        </p:blipFill>
        <p:spPr>
          <a:xfrm>
            <a:off x="1356476" y="1687934"/>
            <a:ext cx="4198620" cy="4320540"/>
          </a:xfrm>
          <a:prstGeom prst="rect">
            <a:avLst/>
          </a:prstGeom>
        </p:spPr>
      </p:pic>
      <p:pic>
        <p:nvPicPr>
          <p:cNvPr id="4" name="Picture 3">
            <a:extLst>
              <a:ext uri="{FF2B5EF4-FFF2-40B4-BE49-F238E27FC236}">
                <a16:creationId xmlns:a16="http://schemas.microsoft.com/office/drawing/2014/main" id="{E1F816D3-40BB-4587-945F-199B70162A03}"/>
              </a:ext>
            </a:extLst>
          </p:cNvPr>
          <p:cNvPicPr/>
          <p:nvPr/>
        </p:nvPicPr>
        <p:blipFill>
          <a:blip r:embed="rId3"/>
          <a:stretch>
            <a:fillRect/>
          </a:stretch>
        </p:blipFill>
        <p:spPr>
          <a:xfrm>
            <a:off x="6692149" y="1687934"/>
            <a:ext cx="4511040" cy="4259580"/>
          </a:xfrm>
          <a:prstGeom prst="rect">
            <a:avLst/>
          </a:prstGeom>
        </p:spPr>
      </p:pic>
      <p:sp>
        <p:nvSpPr>
          <p:cNvPr id="5" name="Slide Number Placeholder 8">
            <a:extLst>
              <a:ext uri="{FF2B5EF4-FFF2-40B4-BE49-F238E27FC236}">
                <a16:creationId xmlns:a16="http://schemas.microsoft.com/office/drawing/2014/main" id="{53C87D1C-F745-4539-9D28-A2B895CCCF33}"/>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69</a:t>
            </a:fld>
            <a:endParaRPr lang="en-US"/>
          </a:p>
        </p:txBody>
      </p:sp>
    </p:spTree>
    <p:extLst>
      <p:ext uri="{BB962C8B-B14F-4D97-AF65-F5344CB8AC3E}">
        <p14:creationId xmlns:p14="http://schemas.microsoft.com/office/powerpoint/2010/main" val="345302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98D7409-F03D-4300-B5CD-A48A0EE5D9F8}"/>
              </a:ext>
            </a:extLst>
          </p:cNvPr>
          <p:cNvSpPr txBox="1">
            <a:spLocks noGrp="1"/>
          </p:cNvSpPr>
          <p:nvPr>
            <p:ph idx="1"/>
          </p:nvPr>
        </p:nvSpPr>
        <p:spPr>
          <a:xfrm>
            <a:off x="1120775" y="1825625"/>
            <a:ext cx="8839013" cy="3839000"/>
          </a:xfrm>
          <a:prstGeom prst="rect">
            <a:avLst/>
          </a:prstGeom>
          <a:noFill/>
        </p:spPr>
        <p:txBody>
          <a:bodyPr wrap="square">
            <a:spAutoFit/>
          </a:bodyPr>
          <a:lstStyle/>
          <a:p>
            <a:pPr marL="457200" indent="-457200">
              <a:buFont typeface="Arial" panose="020B0604020202020204" pitchFamily="34" charset="0"/>
              <a:buChar char="•"/>
            </a:pPr>
            <a:r>
              <a:rPr lang="en-IN" dirty="0">
                <a:latin typeface="Arial" panose="020B0604020202020204" pitchFamily="34" charset="0"/>
                <a:cs typeface="Arial" panose="020B0604020202020204" pitchFamily="34" charset="0"/>
              </a:rPr>
              <a:t>The value of property also depends on the proximity of the property, its size its neighbourhood and audience for which the property is subjected to be sold. </a:t>
            </a:r>
          </a:p>
          <a:p>
            <a:endParaRPr lang="en-IN"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dirty="0">
                <a:latin typeface="Arial" panose="020B0604020202020204" pitchFamily="34" charset="0"/>
                <a:cs typeface="Arial" panose="020B0604020202020204" pitchFamily="34" charset="0"/>
              </a:rPr>
              <a:t>Similarly if audience is concerned only on living place then property with less dense area having large area with all services will be sold at higher prices.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81041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EBB1B394-F47F-4048-9FE3-6A57A2EF32E3}"/>
              </a:ext>
            </a:extLst>
          </p:cNvPr>
          <p:cNvPicPr/>
          <p:nvPr/>
        </p:nvPicPr>
        <p:blipFill>
          <a:blip r:embed="rId2"/>
          <a:stretch>
            <a:fillRect/>
          </a:stretch>
        </p:blipFill>
        <p:spPr>
          <a:xfrm>
            <a:off x="1407679" y="1779374"/>
            <a:ext cx="4297680" cy="4328160"/>
          </a:xfrm>
          <a:prstGeom prst="rect">
            <a:avLst/>
          </a:prstGeom>
        </p:spPr>
      </p:pic>
      <p:pic>
        <p:nvPicPr>
          <p:cNvPr id="4" name="Picture 3">
            <a:extLst>
              <a:ext uri="{FF2B5EF4-FFF2-40B4-BE49-F238E27FC236}">
                <a16:creationId xmlns:a16="http://schemas.microsoft.com/office/drawing/2014/main" id="{10A2A762-4D55-44E6-91CF-E52DAE8C934D}"/>
              </a:ext>
            </a:extLst>
          </p:cNvPr>
          <p:cNvPicPr/>
          <p:nvPr/>
        </p:nvPicPr>
        <p:blipFill>
          <a:blip r:embed="rId3"/>
          <a:stretch>
            <a:fillRect/>
          </a:stretch>
        </p:blipFill>
        <p:spPr>
          <a:xfrm>
            <a:off x="6863599" y="1779374"/>
            <a:ext cx="4549140" cy="4229100"/>
          </a:xfrm>
          <a:prstGeom prst="rect">
            <a:avLst/>
          </a:prstGeom>
        </p:spPr>
      </p:pic>
      <p:sp>
        <p:nvSpPr>
          <p:cNvPr id="5" name="Slide Number Placeholder 8">
            <a:extLst>
              <a:ext uri="{FF2B5EF4-FFF2-40B4-BE49-F238E27FC236}">
                <a16:creationId xmlns:a16="http://schemas.microsoft.com/office/drawing/2014/main" id="{1306B8BE-CD60-415D-A3C6-EC1DA8E1FEEB}"/>
              </a:ext>
            </a:extLst>
          </p:cNvPr>
          <p:cNvSpPr>
            <a:spLocks noGrp="1"/>
          </p:cNvSpPr>
          <p:nvPr/>
        </p:nvSpPr>
        <p:spPr>
          <a:xfrm>
            <a:off x="10698680"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70</a:t>
            </a:fld>
            <a:endParaRPr lang="en-US"/>
          </a:p>
        </p:txBody>
      </p:sp>
    </p:spTree>
    <p:extLst>
      <p:ext uri="{BB962C8B-B14F-4D97-AF65-F5344CB8AC3E}">
        <p14:creationId xmlns:p14="http://schemas.microsoft.com/office/powerpoint/2010/main" val="22599913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506730"/>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latin typeface="Arial" panose="020B0604020202020204" pitchFamily="34" charset="0"/>
                <a:cs typeface="Arial" panose="020B0604020202020204" pitchFamily="34" charset="0"/>
              </a:rPr>
              <a:t>VISUALIZATIONS</a:t>
            </a:r>
            <a:endParaRPr lang="en-US" sz="3200" b="1"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6C13BC2-03E2-4FC0-AD58-5737925CC021}"/>
              </a:ext>
            </a:extLst>
          </p:cNvPr>
          <p:cNvPicPr/>
          <p:nvPr/>
        </p:nvPicPr>
        <p:blipFill>
          <a:blip r:embed="rId2"/>
          <a:stretch>
            <a:fillRect/>
          </a:stretch>
        </p:blipFill>
        <p:spPr>
          <a:xfrm>
            <a:off x="950479" y="1699469"/>
            <a:ext cx="4450080" cy="4091940"/>
          </a:xfrm>
          <a:prstGeom prst="rect">
            <a:avLst/>
          </a:prstGeom>
        </p:spPr>
      </p:pic>
      <p:pic>
        <p:nvPicPr>
          <p:cNvPr id="4" name="Picture 3">
            <a:extLst>
              <a:ext uri="{FF2B5EF4-FFF2-40B4-BE49-F238E27FC236}">
                <a16:creationId xmlns:a16="http://schemas.microsoft.com/office/drawing/2014/main" id="{62FB9A46-2629-44B2-9B96-39C048709C69}"/>
              </a:ext>
            </a:extLst>
          </p:cNvPr>
          <p:cNvPicPr/>
          <p:nvPr/>
        </p:nvPicPr>
        <p:blipFill>
          <a:blip r:embed="rId3"/>
          <a:stretch>
            <a:fillRect/>
          </a:stretch>
        </p:blipFill>
        <p:spPr>
          <a:xfrm>
            <a:off x="5693929" y="506730"/>
            <a:ext cx="5440680" cy="5844540"/>
          </a:xfrm>
          <a:prstGeom prst="rect">
            <a:avLst/>
          </a:prstGeom>
        </p:spPr>
      </p:pic>
      <p:pic>
        <p:nvPicPr>
          <p:cNvPr id="5" name="Picture 4">
            <a:extLst>
              <a:ext uri="{FF2B5EF4-FFF2-40B4-BE49-F238E27FC236}">
                <a16:creationId xmlns:a16="http://schemas.microsoft.com/office/drawing/2014/main" id="{4D098784-9DD0-4134-A1E7-50F68CEC4B74}"/>
              </a:ext>
            </a:extLst>
          </p:cNvPr>
          <p:cNvPicPr/>
          <p:nvPr/>
        </p:nvPicPr>
        <p:blipFill>
          <a:blip r:embed="rId4"/>
          <a:stretch>
            <a:fillRect/>
          </a:stretch>
        </p:blipFill>
        <p:spPr>
          <a:xfrm>
            <a:off x="8913379" y="5452319"/>
            <a:ext cx="2468880" cy="678180"/>
          </a:xfrm>
          <a:prstGeom prst="rect">
            <a:avLst/>
          </a:prstGeom>
        </p:spPr>
      </p:pic>
      <p:sp>
        <p:nvSpPr>
          <p:cNvPr id="6" name="Slide Number Placeholder 9">
            <a:extLst>
              <a:ext uri="{FF2B5EF4-FFF2-40B4-BE49-F238E27FC236}">
                <a16:creationId xmlns:a16="http://schemas.microsoft.com/office/drawing/2014/main" id="{929B714E-6227-4B34-B109-228F62F21BEB}"/>
              </a:ext>
            </a:extLst>
          </p:cNvPr>
          <p:cNvSpPr>
            <a:spLocks noGrp="1"/>
          </p:cNvSpPr>
          <p:nvPr/>
        </p:nvSpPr>
        <p:spPr>
          <a:xfrm>
            <a:off x="10698680" y="5933014"/>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71</a:t>
            </a:fld>
            <a:endParaRPr lang="en-US"/>
          </a:p>
        </p:txBody>
      </p:sp>
    </p:spTree>
    <p:extLst>
      <p:ext uri="{BB962C8B-B14F-4D97-AF65-F5344CB8AC3E}">
        <p14:creationId xmlns:p14="http://schemas.microsoft.com/office/powerpoint/2010/main" val="36282050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69161" y="22196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0DA9F518-925C-4D36-A18F-ECA07BC2DCA1}"/>
              </a:ext>
            </a:extLst>
          </p:cNvPr>
          <p:cNvPicPr/>
          <p:nvPr/>
        </p:nvPicPr>
        <p:blipFill>
          <a:blip r:embed="rId2"/>
          <a:stretch>
            <a:fillRect/>
          </a:stretch>
        </p:blipFill>
        <p:spPr>
          <a:xfrm>
            <a:off x="689047" y="806738"/>
            <a:ext cx="5524500" cy="5829300"/>
          </a:xfrm>
          <a:prstGeom prst="rect">
            <a:avLst/>
          </a:prstGeom>
        </p:spPr>
      </p:pic>
      <p:pic>
        <p:nvPicPr>
          <p:cNvPr id="4" name="Picture 3">
            <a:extLst>
              <a:ext uri="{FF2B5EF4-FFF2-40B4-BE49-F238E27FC236}">
                <a16:creationId xmlns:a16="http://schemas.microsoft.com/office/drawing/2014/main" id="{C25A1B43-62B6-4CF3-AD50-83FE6EAA0160}"/>
              </a:ext>
            </a:extLst>
          </p:cNvPr>
          <p:cNvPicPr/>
          <p:nvPr/>
        </p:nvPicPr>
        <p:blipFill>
          <a:blip r:embed="rId3"/>
          <a:stretch>
            <a:fillRect/>
          </a:stretch>
        </p:blipFill>
        <p:spPr>
          <a:xfrm>
            <a:off x="6618368" y="3326859"/>
            <a:ext cx="2880360" cy="640080"/>
          </a:xfrm>
          <a:prstGeom prst="rect">
            <a:avLst/>
          </a:prstGeom>
        </p:spPr>
      </p:pic>
      <p:sp>
        <p:nvSpPr>
          <p:cNvPr id="5" name="Slide Number Placeholder 9">
            <a:extLst>
              <a:ext uri="{FF2B5EF4-FFF2-40B4-BE49-F238E27FC236}">
                <a16:creationId xmlns:a16="http://schemas.microsoft.com/office/drawing/2014/main" id="{6AC89735-6DAE-41E1-ADD8-5ADE40715FCA}"/>
              </a:ext>
            </a:extLst>
          </p:cNvPr>
          <p:cNvSpPr>
            <a:spLocks noGrp="1"/>
          </p:cNvSpPr>
          <p:nvPr/>
        </p:nvSpPr>
        <p:spPr>
          <a:xfrm>
            <a:off x="10738737" y="564824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72</a:t>
            </a:fld>
            <a:endParaRPr lang="en-US"/>
          </a:p>
        </p:txBody>
      </p:sp>
    </p:spTree>
    <p:extLst>
      <p:ext uri="{BB962C8B-B14F-4D97-AF65-F5344CB8AC3E}">
        <p14:creationId xmlns:p14="http://schemas.microsoft.com/office/powerpoint/2010/main" val="93337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204327"/>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F52A9CC4-BF15-4E47-B6C7-ABABF23167CC}"/>
              </a:ext>
            </a:extLst>
          </p:cNvPr>
          <p:cNvPicPr/>
          <p:nvPr/>
        </p:nvPicPr>
        <p:blipFill>
          <a:blip r:embed="rId2"/>
          <a:stretch>
            <a:fillRect/>
          </a:stretch>
        </p:blipFill>
        <p:spPr>
          <a:xfrm>
            <a:off x="889092" y="824374"/>
            <a:ext cx="5471160" cy="5829300"/>
          </a:xfrm>
          <a:prstGeom prst="rect">
            <a:avLst/>
          </a:prstGeom>
        </p:spPr>
      </p:pic>
      <p:pic>
        <p:nvPicPr>
          <p:cNvPr id="4" name="Picture 3">
            <a:extLst>
              <a:ext uri="{FF2B5EF4-FFF2-40B4-BE49-F238E27FC236}">
                <a16:creationId xmlns:a16="http://schemas.microsoft.com/office/drawing/2014/main" id="{AB6E166C-CBAF-4CF7-8BA2-B6B4667940FD}"/>
              </a:ext>
            </a:extLst>
          </p:cNvPr>
          <p:cNvPicPr/>
          <p:nvPr/>
        </p:nvPicPr>
        <p:blipFill>
          <a:blip r:embed="rId3"/>
          <a:stretch>
            <a:fillRect/>
          </a:stretch>
        </p:blipFill>
        <p:spPr>
          <a:xfrm>
            <a:off x="6810331" y="3279208"/>
            <a:ext cx="2453640" cy="426720"/>
          </a:xfrm>
          <a:prstGeom prst="rect">
            <a:avLst/>
          </a:prstGeom>
        </p:spPr>
      </p:pic>
      <p:sp>
        <p:nvSpPr>
          <p:cNvPr id="5" name="Slide Number Placeholder 8">
            <a:extLst>
              <a:ext uri="{FF2B5EF4-FFF2-40B4-BE49-F238E27FC236}">
                <a16:creationId xmlns:a16="http://schemas.microsoft.com/office/drawing/2014/main" id="{3334A3E1-24A6-4C6A-ACF5-61877B6AF172}"/>
              </a:ext>
            </a:extLst>
          </p:cNvPr>
          <p:cNvSpPr>
            <a:spLocks noGrp="1"/>
          </p:cNvSpPr>
          <p:nvPr/>
        </p:nvSpPr>
        <p:spPr>
          <a:xfrm>
            <a:off x="10698680" y="563061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73</a:t>
            </a:fld>
            <a:endParaRPr lang="en-US"/>
          </a:p>
        </p:txBody>
      </p:sp>
    </p:spTree>
    <p:extLst>
      <p:ext uri="{BB962C8B-B14F-4D97-AF65-F5344CB8AC3E}">
        <p14:creationId xmlns:p14="http://schemas.microsoft.com/office/powerpoint/2010/main" val="3245265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36922" y="21815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B17E0A06-BF6C-45F1-8801-89ED9A4C1343}"/>
              </a:ext>
            </a:extLst>
          </p:cNvPr>
          <p:cNvPicPr/>
          <p:nvPr/>
        </p:nvPicPr>
        <p:blipFill>
          <a:blip r:embed="rId2"/>
          <a:stretch>
            <a:fillRect/>
          </a:stretch>
        </p:blipFill>
        <p:spPr>
          <a:xfrm>
            <a:off x="621287" y="802928"/>
            <a:ext cx="5509260" cy="5836920"/>
          </a:xfrm>
          <a:prstGeom prst="rect">
            <a:avLst/>
          </a:prstGeom>
        </p:spPr>
      </p:pic>
      <p:pic>
        <p:nvPicPr>
          <p:cNvPr id="4" name="Picture 3">
            <a:extLst>
              <a:ext uri="{FF2B5EF4-FFF2-40B4-BE49-F238E27FC236}">
                <a16:creationId xmlns:a16="http://schemas.microsoft.com/office/drawing/2014/main" id="{81D6330E-6DF6-49E1-8D8B-D269AD9F9F76}"/>
              </a:ext>
            </a:extLst>
          </p:cNvPr>
          <p:cNvPicPr/>
          <p:nvPr/>
        </p:nvPicPr>
        <p:blipFill>
          <a:blip r:embed="rId3"/>
          <a:stretch>
            <a:fillRect/>
          </a:stretch>
        </p:blipFill>
        <p:spPr>
          <a:xfrm>
            <a:off x="6575284" y="2769326"/>
            <a:ext cx="2567940" cy="533400"/>
          </a:xfrm>
          <a:prstGeom prst="rect">
            <a:avLst/>
          </a:prstGeom>
        </p:spPr>
      </p:pic>
      <p:sp>
        <p:nvSpPr>
          <p:cNvPr id="5" name="Slide Number Placeholder 8">
            <a:extLst>
              <a:ext uri="{FF2B5EF4-FFF2-40B4-BE49-F238E27FC236}">
                <a16:creationId xmlns:a16="http://schemas.microsoft.com/office/drawing/2014/main" id="{B3F256E4-6426-4503-AB8E-EBD0884DEB87}"/>
              </a:ext>
            </a:extLst>
          </p:cNvPr>
          <p:cNvSpPr>
            <a:spLocks noGrp="1"/>
          </p:cNvSpPr>
          <p:nvPr/>
        </p:nvSpPr>
        <p:spPr>
          <a:xfrm>
            <a:off x="10806498" y="564443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74</a:t>
            </a:fld>
            <a:endParaRPr lang="en-US"/>
          </a:p>
        </p:txBody>
      </p:sp>
    </p:spTree>
    <p:extLst>
      <p:ext uri="{BB962C8B-B14F-4D97-AF65-F5344CB8AC3E}">
        <p14:creationId xmlns:p14="http://schemas.microsoft.com/office/powerpoint/2010/main" val="38401583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286242"/>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6C522B79-1E67-4BAB-91F6-1E8C613134D6}"/>
              </a:ext>
            </a:extLst>
          </p:cNvPr>
          <p:cNvPicPr/>
          <p:nvPr/>
        </p:nvPicPr>
        <p:blipFill>
          <a:blip r:embed="rId2"/>
          <a:stretch>
            <a:fillRect/>
          </a:stretch>
        </p:blipFill>
        <p:spPr>
          <a:xfrm>
            <a:off x="729104" y="841519"/>
            <a:ext cx="5570220" cy="5730240"/>
          </a:xfrm>
          <a:prstGeom prst="rect">
            <a:avLst/>
          </a:prstGeom>
        </p:spPr>
      </p:pic>
      <p:pic>
        <p:nvPicPr>
          <p:cNvPr id="4" name="Picture 3">
            <a:extLst>
              <a:ext uri="{FF2B5EF4-FFF2-40B4-BE49-F238E27FC236}">
                <a16:creationId xmlns:a16="http://schemas.microsoft.com/office/drawing/2014/main" id="{D7428B19-AD9F-437A-B256-A83AED437801}"/>
              </a:ext>
            </a:extLst>
          </p:cNvPr>
          <p:cNvPicPr/>
          <p:nvPr/>
        </p:nvPicPr>
        <p:blipFill>
          <a:blip r:embed="rId3"/>
          <a:stretch>
            <a:fillRect/>
          </a:stretch>
        </p:blipFill>
        <p:spPr>
          <a:xfrm>
            <a:off x="7149100" y="2845035"/>
            <a:ext cx="2674620" cy="525780"/>
          </a:xfrm>
          <a:prstGeom prst="rect">
            <a:avLst/>
          </a:prstGeom>
        </p:spPr>
      </p:pic>
      <p:sp>
        <p:nvSpPr>
          <p:cNvPr id="5" name="Slide Number Placeholder 8">
            <a:extLst>
              <a:ext uri="{FF2B5EF4-FFF2-40B4-BE49-F238E27FC236}">
                <a16:creationId xmlns:a16="http://schemas.microsoft.com/office/drawing/2014/main" id="{2ECC633A-61AF-41B2-89A9-861A09A0844A}"/>
              </a:ext>
            </a:extLst>
          </p:cNvPr>
          <p:cNvSpPr>
            <a:spLocks noGrp="1"/>
          </p:cNvSpPr>
          <p:nvPr/>
        </p:nvSpPr>
        <p:spPr>
          <a:xfrm>
            <a:off x="10698680" y="5712526"/>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75</a:t>
            </a:fld>
            <a:endParaRPr lang="en-US"/>
          </a:p>
        </p:txBody>
      </p:sp>
    </p:spTree>
    <p:extLst>
      <p:ext uri="{BB962C8B-B14F-4D97-AF65-F5344CB8AC3E}">
        <p14:creationId xmlns:p14="http://schemas.microsoft.com/office/powerpoint/2010/main" val="26781450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33628" y="29054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0E441233-57E6-476E-A2CC-29783EC81430}"/>
              </a:ext>
            </a:extLst>
          </p:cNvPr>
          <p:cNvPicPr/>
          <p:nvPr/>
        </p:nvPicPr>
        <p:blipFill>
          <a:blip r:embed="rId2"/>
          <a:stretch>
            <a:fillRect/>
          </a:stretch>
        </p:blipFill>
        <p:spPr>
          <a:xfrm>
            <a:off x="624580" y="875318"/>
            <a:ext cx="5509260" cy="5692140"/>
          </a:xfrm>
          <a:prstGeom prst="rect">
            <a:avLst/>
          </a:prstGeom>
        </p:spPr>
      </p:pic>
      <p:pic>
        <p:nvPicPr>
          <p:cNvPr id="4" name="Picture 3">
            <a:extLst>
              <a:ext uri="{FF2B5EF4-FFF2-40B4-BE49-F238E27FC236}">
                <a16:creationId xmlns:a16="http://schemas.microsoft.com/office/drawing/2014/main" id="{8FCEA3AD-9D80-4A22-983D-12765DDBA3EB}"/>
              </a:ext>
            </a:extLst>
          </p:cNvPr>
          <p:cNvPicPr/>
          <p:nvPr/>
        </p:nvPicPr>
        <p:blipFill>
          <a:blip r:embed="rId3"/>
          <a:stretch>
            <a:fillRect/>
          </a:stretch>
        </p:blipFill>
        <p:spPr>
          <a:xfrm>
            <a:off x="7044806" y="3138416"/>
            <a:ext cx="2529840" cy="502920"/>
          </a:xfrm>
          <a:prstGeom prst="rect">
            <a:avLst/>
          </a:prstGeom>
        </p:spPr>
      </p:pic>
      <p:sp>
        <p:nvSpPr>
          <p:cNvPr id="5" name="Slide Number Placeholder 8">
            <a:extLst>
              <a:ext uri="{FF2B5EF4-FFF2-40B4-BE49-F238E27FC236}">
                <a16:creationId xmlns:a16="http://schemas.microsoft.com/office/drawing/2014/main" id="{2E2139E3-4C7D-414A-AAA2-12A8D4984752}"/>
              </a:ext>
            </a:extLst>
          </p:cNvPr>
          <p:cNvSpPr>
            <a:spLocks noGrp="1"/>
          </p:cNvSpPr>
          <p:nvPr/>
        </p:nvSpPr>
        <p:spPr>
          <a:xfrm>
            <a:off x="10803204" y="571682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76</a:t>
            </a:fld>
            <a:endParaRPr lang="en-US"/>
          </a:p>
        </p:txBody>
      </p:sp>
    </p:spTree>
    <p:extLst>
      <p:ext uri="{BB962C8B-B14F-4D97-AF65-F5344CB8AC3E}">
        <p14:creationId xmlns:p14="http://schemas.microsoft.com/office/powerpoint/2010/main" val="18168117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95030" y="26788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6B2FFB1-E662-46C4-AB33-37438538ED8A}"/>
              </a:ext>
            </a:extLst>
          </p:cNvPr>
          <p:cNvPicPr/>
          <p:nvPr/>
        </p:nvPicPr>
        <p:blipFill>
          <a:blip r:embed="rId2"/>
          <a:stretch>
            <a:fillRect/>
          </a:stretch>
        </p:blipFill>
        <p:spPr>
          <a:xfrm>
            <a:off x="663179" y="1004654"/>
            <a:ext cx="5478780" cy="5585460"/>
          </a:xfrm>
          <a:prstGeom prst="rect">
            <a:avLst/>
          </a:prstGeom>
        </p:spPr>
      </p:pic>
      <p:pic>
        <p:nvPicPr>
          <p:cNvPr id="4" name="Picture 3">
            <a:extLst>
              <a:ext uri="{FF2B5EF4-FFF2-40B4-BE49-F238E27FC236}">
                <a16:creationId xmlns:a16="http://schemas.microsoft.com/office/drawing/2014/main" id="{F424DBCC-47F0-4733-84A2-0CA5622C843B}"/>
              </a:ext>
            </a:extLst>
          </p:cNvPr>
          <p:cNvPicPr/>
          <p:nvPr/>
        </p:nvPicPr>
        <p:blipFill>
          <a:blip r:embed="rId3"/>
          <a:stretch>
            <a:fillRect/>
          </a:stretch>
        </p:blipFill>
        <p:spPr>
          <a:xfrm>
            <a:off x="7135586" y="3233504"/>
            <a:ext cx="2202180" cy="563880"/>
          </a:xfrm>
          <a:prstGeom prst="rect">
            <a:avLst/>
          </a:prstGeom>
        </p:spPr>
      </p:pic>
      <p:sp>
        <p:nvSpPr>
          <p:cNvPr id="5" name="Slide Number Placeholder 8">
            <a:extLst>
              <a:ext uri="{FF2B5EF4-FFF2-40B4-BE49-F238E27FC236}">
                <a16:creationId xmlns:a16="http://schemas.microsoft.com/office/drawing/2014/main" id="{1F307E45-7CE3-47CD-95B8-42EECFDF70C5}"/>
              </a:ext>
            </a:extLst>
          </p:cNvPr>
          <p:cNvSpPr>
            <a:spLocks noGrp="1"/>
          </p:cNvSpPr>
          <p:nvPr/>
        </p:nvSpPr>
        <p:spPr>
          <a:xfrm>
            <a:off x="10764606" y="569417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77</a:t>
            </a:fld>
            <a:endParaRPr lang="en-US"/>
          </a:p>
        </p:txBody>
      </p:sp>
    </p:spTree>
    <p:extLst>
      <p:ext uri="{BB962C8B-B14F-4D97-AF65-F5344CB8AC3E}">
        <p14:creationId xmlns:p14="http://schemas.microsoft.com/office/powerpoint/2010/main" val="3932474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434236"/>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7ED94FDD-9D62-4EB6-AD3F-945167FCC12B}"/>
              </a:ext>
            </a:extLst>
          </p:cNvPr>
          <p:cNvPicPr/>
          <p:nvPr/>
        </p:nvPicPr>
        <p:blipFill>
          <a:blip r:embed="rId2"/>
          <a:stretch>
            <a:fillRect/>
          </a:stretch>
        </p:blipFill>
        <p:spPr>
          <a:xfrm>
            <a:off x="819907" y="876405"/>
            <a:ext cx="5478780" cy="5547360"/>
          </a:xfrm>
          <a:prstGeom prst="rect">
            <a:avLst/>
          </a:prstGeom>
        </p:spPr>
      </p:pic>
      <p:pic>
        <p:nvPicPr>
          <p:cNvPr id="4" name="Picture 3">
            <a:extLst>
              <a:ext uri="{FF2B5EF4-FFF2-40B4-BE49-F238E27FC236}">
                <a16:creationId xmlns:a16="http://schemas.microsoft.com/office/drawing/2014/main" id="{04C3152F-CF01-4F91-AC53-DBB040F93E2C}"/>
              </a:ext>
            </a:extLst>
          </p:cNvPr>
          <p:cNvPicPr/>
          <p:nvPr/>
        </p:nvPicPr>
        <p:blipFill>
          <a:blip r:embed="rId3"/>
          <a:stretch>
            <a:fillRect/>
          </a:stretch>
        </p:blipFill>
        <p:spPr>
          <a:xfrm>
            <a:off x="6201514" y="3821001"/>
            <a:ext cx="2506980" cy="487680"/>
          </a:xfrm>
          <a:prstGeom prst="rect">
            <a:avLst/>
          </a:prstGeom>
        </p:spPr>
      </p:pic>
      <p:sp>
        <p:nvSpPr>
          <p:cNvPr id="5" name="Slide Number Placeholder 8">
            <a:extLst>
              <a:ext uri="{FF2B5EF4-FFF2-40B4-BE49-F238E27FC236}">
                <a16:creationId xmlns:a16="http://schemas.microsoft.com/office/drawing/2014/main" id="{94CF5DA1-7069-46DC-A791-6E30DEAA4A9B}"/>
              </a:ext>
            </a:extLst>
          </p:cNvPr>
          <p:cNvSpPr>
            <a:spLocks noGrp="1"/>
          </p:cNvSpPr>
          <p:nvPr/>
        </p:nvSpPr>
        <p:spPr>
          <a:xfrm>
            <a:off x="10698680" y="5860520"/>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78</a:t>
            </a:fld>
            <a:endParaRPr lang="en-US"/>
          </a:p>
        </p:txBody>
      </p:sp>
    </p:spTree>
    <p:extLst>
      <p:ext uri="{BB962C8B-B14F-4D97-AF65-F5344CB8AC3E}">
        <p14:creationId xmlns:p14="http://schemas.microsoft.com/office/powerpoint/2010/main" val="25248196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29104" y="30959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5D456E79-E678-40A5-A5F4-D96D5C1E3E33}"/>
              </a:ext>
            </a:extLst>
          </p:cNvPr>
          <p:cNvPicPr/>
          <p:nvPr/>
        </p:nvPicPr>
        <p:blipFill>
          <a:blip r:embed="rId2"/>
          <a:stretch>
            <a:fillRect/>
          </a:stretch>
        </p:blipFill>
        <p:spPr>
          <a:xfrm>
            <a:off x="729104" y="894368"/>
            <a:ext cx="5463540" cy="5654040"/>
          </a:xfrm>
          <a:prstGeom prst="rect">
            <a:avLst/>
          </a:prstGeom>
        </p:spPr>
      </p:pic>
      <p:pic>
        <p:nvPicPr>
          <p:cNvPr id="4" name="Picture 3">
            <a:extLst>
              <a:ext uri="{FF2B5EF4-FFF2-40B4-BE49-F238E27FC236}">
                <a16:creationId xmlns:a16="http://schemas.microsoft.com/office/drawing/2014/main" id="{C0140A8B-5DC9-40F3-A88C-6A4FD5B73F6C}"/>
              </a:ext>
            </a:extLst>
          </p:cNvPr>
          <p:cNvPicPr/>
          <p:nvPr/>
        </p:nvPicPr>
        <p:blipFill>
          <a:blip r:embed="rId3"/>
          <a:stretch>
            <a:fillRect/>
          </a:stretch>
        </p:blipFill>
        <p:spPr>
          <a:xfrm>
            <a:off x="7804705" y="2915130"/>
            <a:ext cx="2225040" cy="579120"/>
          </a:xfrm>
          <a:prstGeom prst="rect">
            <a:avLst/>
          </a:prstGeom>
        </p:spPr>
      </p:pic>
      <p:sp>
        <p:nvSpPr>
          <p:cNvPr id="5" name="Slide Number Placeholder 8">
            <a:extLst>
              <a:ext uri="{FF2B5EF4-FFF2-40B4-BE49-F238E27FC236}">
                <a16:creationId xmlns:a16="http://schemas.microsoft.com/office/drawing/2014/main" id="{7100A714-A75C-433E-B4FA-9F2A88338CE2}"/>
              </a:ext>
            </a:extLst>
          </p:cNvPr>
          <p:cNvSpPr>
            <a:spLocks noGrp="1"/>
          </p:cNvSpPr>
          <p:nvPr/>
        </p:nvSpPr>
        <p:spPr>
          <a:xfrm>
            <a:off x="10698680" y="573587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79</a:t>
            </a:fld>
            <a:endParaRPr lang="en-US"/>
          </a:p>
        </p:txBody>
      </p:sp>
    </p:spTree>
    <p:extLst>
      <p:ext uri="{BB962C8B-B14F-4D97-AF65-F5344CB8AC3E}">
        <p14:creationId xmlns:p14="http://schemas.microsoft.com/office/powerpoint/2010/main" val="198343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042C-0C4D-4B43-B3D8-E9FC56194221}"/>
              </a:ext>
            </a:extLst>
          </p:cNvPr>
          <p:cNvSpPr>
            <a:spLocks noGrp="1"/>
          </p:cNvSpPr>
          <p:nvPr>
            <p:ph type="title"/>
          </p:nvPr>
        </p:nvSpPr>
        <p:spPr>
          <a:xfrm>
            <a:off x="838200" y="365125"/>
            <a:ext cx="10515600" cy="1329204"/>
          </a:xfrm>
        </p:spPr>
        <p:txBody>
          <a:bodyPr>
            <a:normAutofit/>
          </a:bodyPr>
          <a:lstStyle/>
          <a:p>
            <a:r>
              <a:rPr lang="en-IN" sz="3600" b="1" i="1" dirty="0">
                <a:solidFill>
                  <a:schemeClr val="accent2"/>
                </a:solidFill>
                <a:latin typeface="Garamond" panose="02020404030301010803" pitchFamily="18" charset="0"/>
                <a:cs typeface="Arial" panose="020B0604020202020204" pitchFamily="34" charset="0"/>
              </a:rPr>
              <a:t>REVIEW OF LITERATURE</a:t>
            </a:r>
            <a:br>
              <a:rPr lang="en-US" sz="5400" b="1" i="1" dirty="0">
                <a:solidFill>
                  <a:schemeClr val="accent2"/>
                </a:solidFill>
                <a:latin typeface="Garamond" panose="02020404030301010803" pitchFamily="18"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8055E6B4-02AB-4BE4-AB34-7F6A494992BC}"/>
              </a:ext>
            </a:extLst>
          </p:cNvPr>
          <p:cNvSpPr>
            <a:spLocks noGrp="1"/>
          </p:cNvSpPr>
          <p:nvPr>
            <p:ph idx="1"/>
          </p:nvPr>
        </p:nvSpPr>
        <p:spPr>
          <a:xfrm>
            <a:off x="277906" y="1604682"/>
            <a:ext cx="9574306" cy="4572281"/>
          </a:xfrm>
        </p:spPr>
        <p:txBody>
          <a:bodyPr/>
          <a:lstStyle/>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Houses are one of the necessary needs of each and every person around the globe and therefore housing and real estate market is one of the markets which is one of the major contributors in the world’s economy.</a:t>
            </a:r>
          </a:p>
          <a:p>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A US-based housing company named Surprise Housing has decided to enter the Australian market. The company uses data analytics to purchase houses at a price below their actual values and flip them at a higher price.</a:t>
            </a:r>
          </a:p>
          <a:p>
            <a:endParaRPr lang="en-US" dirty="0"/>
          </a:p>
        </p:txBody>
      </p:sp>
    </p:spTree>
    <p:extLst>
      <p:ext uri="{BB962C8B-B14F-4D97-AF65-F5344CB8AC3E}">
        <p14:creationId xmlns:p14="http://schemas.microsoft.com/office/powerpoint/2010/main" val="3653539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697671"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12668277-63E0-4E41-A59A-13763813AC5B}"/>
              </a:ext>
            </a:extLst>
          </p:cNvPr>
          <p:cNvPicPr/>
          <p:nvPr/>
        </p:nvPicPr>
        <p:blipFill>
          <a:blip r:embed="rId2"/>
          <a:stretch>
            <a:fillRect/>
          </a:stretch>
        </p:blipFill>
        <p:spPr>
          <a:xfrm>
            <a:off x="380163" y="1748894"/>
            <a:ext cx="5486400" cy="4160520"/>
          </a:xfrm>
          <a:prstGeom prst="rect">
            <a:avLst/>
          </a:prstGeom>
        </p:spPr>
      </p:pic>
      <p:pic>
        <p:nvPicPr>
          <p:cNvPr id="4" name="Picture 3">
            <a:extLst>
              <a:ext uri="{FF2B5EF4-FFF2-40B4-BE49-F238E27FC236}">
                <a16:creationId xmlns:a16="http://schemas.microsoft.com/office/drawing/2014/main" id="{B9E3E96A-FDE0-4783-9A5E-0C5F6C26D633}"/>
              </a:ext>
            </a:extLst>
          </p:cNvPr>
          <p:cNvPicPr/>
          <p:nvPr/>
        </p:nvPicPr>
        <p:blipFill>
          <a:blip r:embed="rId3"/>
          <a:stretch>
            <a:fillRect/>
          </a:stretch>
        </p:blipFill>
        <p:spPr>
          <a:xfrm>
            <a:off x="6249236" y="1809854"/>
            <a:ext cx="5562600" cy="4099560"/>
          </a:xfrm>
          <a:prstGeom prst="rect">
            <a:avLst/>
          </a:prstGeom>
        </p:spPr>
      </p:pic>
      <p:sp>
        <p:nvSpPr>
          <p:cNvPr id="5" name="Slide Number Placeholder 8">
            <a:extLst>
              <a:ext uri="{FF2B5EF4-FFF2-40B4-BE49-F238E27FC236}">
                <a16:creationId xmlns:a16="http://schemas.microsoft.com/office/drawing/2014/main" id="{091CF5F9-0A1B-4CC1-8157-BFDD11DE0589}"/>
              </a:ext>
            </a:extLst>
          </p:cNvPr>
          <p:cNvSpPr>
            <a:spLocks noGrp="1"/>
          </p:cNvSpPr>
          <p:nvPr/>
        </p:nvSpPr>
        <p:spPr>
          <a:xfrm>
            <a:off x="10667247"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80</a:t>
            </a:fld>
            <a:endParaRPr lang="en-US"/>
          </a:p>
        </p:txBody>
      </p:sp>
    </p:spTree>
    <p:extLst>
      <p:ext uri="{BB962C8B-B14F-4D97-AF65-F5344CB8AC3E}">
        <p14:creationId xmlns:p14="http://schemas.microsoft.com/office/powerpoint/2010/main" val="13209176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9715"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8FFD6B0C-14BB-4137-A156-ED09A0AF5D65}"/>
              </a:ext>
            </a:extLst>
          </p:cNvPr>
          <p:cNvPicPr/>
          <p:nvPr/>
        </p:nvPicPr>
        <p:blipFill>
          <a:blip r:embed="rId2"/>
          <a:stretch>
            <a:fillRect/>
          </a:stretch>
        </p:blipFill>
        <p:spPr>
          <a:xfrm>
            <a:off x="544830" y="1478384"/>
            <a:ext cx="5524500" cy="4320540"/>
          </a:xfrm>
          <a:prstGeom prst="rect">
            <a:avLst/>
          </a:prstGeom>
        </p:spPr>
      </p:pic>
      <p:pic>
        <p:nvPicPr>
          <p:cNvPr id="4" name="Picture 3">
            <a:extLst>
              <a:ext uri="{FF2B5EF4-FFF2-40B4-BE49-F238E27FC236}">
                <a16:creationId xmlns:a16="http://schemas.microsoft.com/office/drawing/2014/main" id="{529F4581-82C9-473D-B07D-5525D90D7FA7}"/>
              </a:ext>
            </a:extLst>
          </p:cNvPr>
          <p:cNvPicPr/>
          <p:nvPr/>
        </p:nvPicPr>
        <p:blipFill>
          <a:blip r:embed="rId3"/>
          <a:stretch>
            <a:fillRect/>
          </a:stretch>
        </p:blipFill>
        <p:spPr>
          <a:xfrm>
            <a:off x="6069330" y="1611734"/>
            <a:ext cx="5577840" cy="4053840"/>
          </a:xfrm>
          <a:prstGeom prst="rect">
            <a:avLst/>
          </a:prstGeom>
        </p:spPr>
      </p:pic>
      <p:sp>
        <p:nvSpPr>
          <p:cNvPr id="5" name="Slide Number Placeholder 8">
            <a:extLst>
              <a:ext uri="{FF2B5EF4-FFF2-40B4-BE49-F238E27FC236}">
                <a16:creationId xmlns:a16="http://schemas.microsoft.com/office/drawing/2014/main" id="{231A8A6C-5394-4773-A019-9DF7CD5B316A}"/>
              </a:ext>
            </a:extLst>
          </p:cNvPr>
          <p:cNvSpPr>
            <a:spLocks noGrp="1"/>
          </p:cNvSpPr>
          <p:nvPr/>
        </p:nvSpPr>
        <p:spPr>
          <a:xfrm>
            <a:off x="10849291"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81</a:t>
            </a:fld>
            <a:endParaRPr lang="en-US"/>
          </a:p>
        </p:txBody>
      </p:sp>
    </p:spTree>
    <p:extLst>
      <p:ext uri="{BB962C8B-B14F-4D97-AF65-F5344CB8AC3E}">
        <p14:creationId xmlns:p14="http://schemas.microsoft.com/office/powerpoint/2010/main" val="3008157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700645"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VISUALIZATIONS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4D406E5C-0489-4F55-9A08-73799537394B}"/>
              </a:ext>
            </a:extLst>
          </p:cNvPr>
          <p:cNvPicPr/>
          <p:nvPr/>
        </p:nvPicPr>
        <p:blipFill>
          <a:blip r:embed="rId2"/>
          <a:stretch>
            <a:fillRect/>
          </a:stretch>
        </p:blipFill>
        <p:spPr>
          <a:xfrm>
            <a:off x="502920" y="1729844"/>
            <a:ext cx="5516880" cy="3550920"/>
          </a:xfrm>
          <a:prstGeom prst="rect">
            <a:avLst/>
          </a:prstGeom>
        </p:spPr>
      </p:pic>
      <p:pic>
        <p:nvPicPr>
          <p:cNvPr id="4" name="Picture 3">
            <a:extLst>
              <a:ext uri="{FF2B5EF4-FFF2-40B4-BE49-F238E27FC236}">
                <a16:creationId xmlns:a16="http://schemas.microsoft.com/office/drawing/2014/main" id="{5AB07D8A-C946-4588-8390-6671E0AAD5BB}"/>
              </a:ext>
            </a:extLst>
          </p:cNvPr>
          <p:cNvPicPr/>
          <p:nvPr/>
        </p:nvPicPr>
        <p:blipFill>
          <a:blip r:embed="rId3"/>
          <a:stretch>
            <a:fillRect/>
          </a:stretch>
        </p:blipFill>
        <p:spPr>
          <a:xfrm>
            <a:off x="6019800" y="952604"/>
            <a:ext cx="5669280" cy="5105400"/>
          </a:xfrm>
          <a:prstGeom prst="rect">
            <a:avLst/>
          </a:prstGeom>
        </p:spPr>
      </p:pic>
      <p:sp>
        <p:nvSpPr>
          <p:cNvPr id="5" name="Slide Number Placeholder 8">
            <a:extLst>
              <a:ext uri="{FF2B5EF4-FFF2-40B4-BE49-F238E27FC236}">
                <a16:creationId xmlns:a16="http://schemas.microsoft.com/office/drawing/2014/main" id="{4B2A6557-C3B1-4181-92A8-1B4A92E7CAB5}"/>
              </a:ext>
            </a:extLst>
          </p:cNvPr>
          <p:cNvSpPr>
            <a:spLocks noGrp="1"/>
          </p:cNvSpPr>
          <p:nvPr/>
        </p:nvSpPr>
        <p:spPr>
          <a:xfrm>
            <a:off x="10670221"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82</a:t>
            </a:fld>
            <a:endParaRPr lang="en-US"/>
          </a:p>
        </p:txBody>
      </p:sp>
    </p:spTree>
    <p:extLst>
      <p:ext uri="{BB962C8B-B14F-4D97-AF65-F5344CB8AC3E}">
        <p14:creationId xmlns:p14="http://schemas.microsoft.com/office/powerpoint/2010/main" val="948351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DBC8D9-2E35-4B42-9609-FA1080A7693A}"/>
              </a:ext>
            </a:extLst>
          </p:cNvPr>
          <p:cNvSpPr txBox="1"/>
          <p:nvPr/>
        </p:nvSpPr>
        <p:spPr>
          <a:xfrm>
            <a:off x="382045" y="414843"/>
            <a:ext cx="11427911"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dirty="0">
                <a:solidFill>
                  <a:schemeClr val="accent2"/>
                </a:solidFill>
                <a:latin typeface="Garamond" panose="02020404030301010803" pitchFamily="18" charset="0"/>
                <a:cs typeface="Arial" panose="020B0604020202020204" pitchFamily="34" charset="0"/>
              </a:rPr>
              <a:t>SET OF ASSUMPTIONS RELATED TO THE PROBLEM UNDER CONSIDERATION</a:t>
            </a:r>
            <a:r>
              <a:rPr lang="en-US" sz="3200" b="1" dirty="0">
                <a:solidFill>
                  <a:schemeClr val="accent2"/>
                </a:solidFill>
                <a:latin typeface="Garamond" panose="02020404030301010803" pitchFamily="18" charset="0"/>
                <a:cs typeface="Arial" panose="020B0604020202020204" pitchFamily="34" charset="0"/>
              </a:rPr>
              <a:t> </a:t>
            </a:r>
          </a:p>
        </p:txBody>
      </p:sp>
      <p:sp>
        <p:nvSpPr>
          <p:cNvPr id="3" name="TextBox 2">
            <a:extLst>
              <a:ext uri="{FF2B5EF4-FFF2-40B4-BE49-F238E27FC236}">
                <a16:creationId xmlns:a16="http://schemas.microsoft.com/office/drawing/2014/main" id="{703F47C6-B071-40D8-9306-58930901812C}"/>
              </a:ext>
            </a:extLst>
          </p:cNvPr>
          <p:cNvSpPr txBox="1"/>
          <p:nvPr/>
        </p:nvSpPr>
        <p:spPr>
          <a:xfrm>
            <a:off x="486428" y="2041952"/>
            <a:ext cx="11323528" cy="440120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IN" sz="2800" dirty="0">
                <a:latin typeface="Arial" panose="020B0604020202020204" pitchFamily="34" charset="0"/>
                <a:cs typeface="Arial" panose="020B0604020202020204" pitchFamily="34" charset="0"/>
              </a:rPr>
              <a:t>By looking into the target variable label we assumed that it was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a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Regression type of problem.</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observed multicollinearity in between columns so we assumed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that we will be using Principal Component Analysis (PCA).</a:t>
            </a:r>
            <a:r>
              <a:rPr lang="en-US" sz="2800" dirty="0">
                <a:latin typeface="Arial" panose="020B0604020202020204" pitchFamily="34" charset="0"/>
                <a:cs typeface="Arial" panose="020B0604020202020204" pitchFamily="34" charset="0"/>
              </a:rPr>
              <a:t> </a:t>
            </a:r>
          </a:p>
          <a:p>
            <a:endParaRPr lang="en-US" sz="2800" dirty="0">
              <a:latin typeface="Arial" panose="020B0604020202020204" pitchFamily="34" charset="0"/>
              <a:cs typeface="Arial" panose="020B0604020202020204" pitchFamily="34" charset="0"/>
            </a:endParaRPr>
          </a:p>
          <a:p>
            <a:pPr marL="285750" indent="-285750">
              <a:buFont typeface="Arial"/>
              <a:buChar char="•"/>
            </a:pPr>
            <a:r>
              <a:rPr lang="en-IN" sz="2800" dirty="0">
                <a:latin typeface="Arial" panose="020B0604020202020204" pitchFamily="34" charset="0"/>
                <a:cs typeface="Arial" panose="020B0604020202020204" pitchFamily="34" charset="0"/>
              </a:rPr>
              <a:t>We also observed that only one single unique value was present in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Utilities column so we assumed that we will be dropping </a:t>
            </a:r>
            <a:r>
              <a:rPr lang="en-US" sz="2800" dirty="0">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this columns.</a:t>
            </a:r>
            <a:r>
              <a:rPr lang="en-US" sz="2800" dirty="0">
                <a:latin typeface="Arial" panose="020B0604020202020204" pitchFamily="34" charset="0"/>
                <a:cs typeface="Arial" panose="020B0604020202020204" pitchFamily="34" charset="0"/>
              </a:rPr>
              <a:t> </a:t>
            </a:r>
          </a:p>
        </p:txBody>
      </p:sp>
      <p:sp>
        <p:nvSpPr>
          <p:cNvPr id="4" name="Slide Number Placeholder 5">
            <a:extLst>
              <a:ext uri="{FF2B5EF4-FFF2-40B4-BE49-F238E27FC236}">
                <a16:creationId xmlns:a16="http://schemas.microsoft.com/office/drawing/2014/main" id="{CA88AAF7-554C-4799-9282-F337E196FFB7}"/>
              </a:ext>
            </a:extLst>
          </p:cNvPr>
          <p:cNvSpPr>
            <a:spLocks noGrp="1"/>
          </p:cNvSpPr>
          <p:nvPr/>
        </p:nvSpPr>
        <p:spPr>
          <a:xfrm>
            <a:off x="10493135" y="565384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83</a:t>
            </a:fld>
            <a:endParaRPr lang="en-US"/>
          </a:p>
        </p:txBody>
      </p:sp>
    </p:spTree>
    <p:extLst>
      <p:ext uri="{BB962C8B-B14F-4D97-AF65-F5344CB8AC3E}">
        <p14:creationId xmlns:p14="http://schemas.microsoft.com/office/powerpoint/2010/main" val="26696974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53329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40DE9EBF-B081-4B43-9006-8C400CDDE226}"/>
              </a:ext>
            </a:extLst>
          </p:cNvPr>
          <p:cNvSpPr/>
          <p:nvPr/>
        </p:nvSpPr>
        <p:spPr>
          <a:xfrm>
            <a:off x="580712" y="2094741"/>
            <a:ext cx="10267950" cy="397031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visualization we interpreted that the target variable </a:t>
            </a:r>
            <a:r>
              <a:rPr lang="en-IN" sz="2800" dirty="0" err="1">
                <a:latin typeface="Arial" panose="020B0604020202020204" pitchFamily="34" charset="0"/>
                <a:cs typeface="Arial" panose="020B0604020202020204" pitchFamily="34" charset="0"/>
              </a:rPr>
              <a:t>SalePrice</a:t>
            </a:r>
            <a:r>
              <a:rPr lang="en-IN" sz="2800" dirty="0">
                <a:latin typeface="Arial" panose="020B0604020202020204" pitchFamily="34" charset="0"/>
                <a:cs typeface="Arial" panose="020B0604020202020204" pitchFamily="34" charset="0"/>
              </a:rPr>
              <a:t> was highly positively correlated with the columns </a:t>
            </a:r>
            <a:r>
              <a:rPr lang="en-IN" sz="2800" dirty="0" err="1">
                <a:latin typeface="Arial" panose="020B0604020202020204" pitchFamily="34" charset="0"/>
                <a:cs typeface="Arial" panose="020B0604020202020204" pitchFamily="34" charset="0"/>
              </a:rPr>
              <a:t>GrLivArea</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YearBuilt</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OverallQual</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GarageCars</a:t>
            </a:r>
            <a:r>
              <a:rPr lang="en-IN" sz="2800" dirty="0">
                <a:latin typeface="Arial" panose="020B0604020202020204" pitchFamily="34" charset="0"/>
                <a:cs typeface="Arial" panose="020B0604020202020204" pitchFamily="34" charset="0"/>
              </a:rPr>
              <a:t>, </a:t>
            </a:r>
            <a:r>
              <a:rPr lang="en-IN" sz="2800" dirty="0" err="1">
                <a:latin typeface="Arial" panose="020B0604020202020204" pitchFamily="34" charset="0"/>
                <a:cs typeface="Arial" panose="020B0604020202020204" pitchFamily="34" charset="0"/>
              </a:rPr>
              <a:t>GarageArea</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preprocessing</a:t>
            </a:r>
            <a:r>
              <a:rPr lang="en-IN" sz="2800" dirty="0">
                <a:latin typeface="Arial" panose="020B0604020202020204" pitchFamily="34" charset="0"/>
                <a:cs typeface="Arial" panose="020B0604020202020204" pitchFamily="34" charset="0"/>
              </a:rPr>
              <a:t> we interpreted that data was improper scaled.</a:t>
            </a:r>
            <a:endParaRPr lang="en-US" sz="2800" dirty="0">
              <a:latin typeface="Arial" panose="020B0604020202020204" pitchFamily="34" charset="0"/>
              <a:cs typeface="Arial" panose="020B0604020202020204" pitchFamily="34" charset="0"/>
            </a:endParaRPr>
          </a:p>
        </p:txBody>
      </p:sp>
      <p:sp>
        <p:nvSpPr>
          <p:cNvPr id="4" name="Slide Number Placeholder 7">
            <a:extLst>
              <a:ext uri="{FF2B5EF4-FFF2-40B4-BE49-F238E27FC236}">
                <a16:creationId xmlns:a16="http://schemas.microsoft.com/office/drawing/2014/main" id="{D2AE010F-12D4-475A-93CE-54CF647D3181}"/>
              </a:ext>
            </a:extLst>
          </p:cNvPr>
          <p:cNvSpPr>
            <a:spLocks noGrp="1"/>
          </p:cNvSpPr>
          <p:nvPr/>
        </p:nvSpPr>
        <p:spPr>
          <a:xfrm>
            <a:off x="1084707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84</a:t>
            </a:fld>
            <a:endParaRPr lang="en-US"/>
          </a:p>
        </p:txBody>
      </p:sp>
    </p:spTree>
    <p:extLst>
      <p:ext uri="{BB962C8B-B14F-4D97-AF65-F5344CB8AC3E}">
        <p14:creationId xmlns:p14="http://schemas.microsoft.com/office/powerpoint/2010/main" val="2403734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683500" y="442763"/>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INTERPRETATION OF THE RESULTS</a:t>
            </a:r>
            <a:endParaRPr lang="en-US" sz="3200" b="1" i="1" dirty="0">
              <a:solidFill>
                <a:schemeClr val="accent2"/>
              </a:solidFill>
              <a:latin typeface="Garamond" panose="02020404030301010803" pitchFamily="18" charset="0"/>
              <a:cs typeface="Arial" panose="020B0604020202020204" pitchFamily="34" charset="0"/>
            </a:endParaRPr>
          </a:p>
        </p:txBody>
      </p:sp>
      <p:pic>
        <p:nvPicPr>
          <p:cNvPr id="3" name="Picture 2">
            <a:extLst>
              <a:ext uri="{FF2B5EF4-FFF2-40B4-BE49-F238E27FC236}">
                <a16:creationId xmlns:a16="http://schemas.microsoft.com/office/drawing/2014/main" id="{A20DDC6C-1216-4656-8B69-0A0B876FADE1}"/>
              </a:ext>
            </a:extLst>
          </p:cNvPr>
          <p:cNvPicPr/>
          <p:nvPr/>
        </p:nvPicPr>
        <p:blipFill>
          <a:blip r:embed="rId2"/>
          <a:stretch>
            <a:fillRect/>
          </a:stretch>
        </p:blipFill>
        <p:spPr>
          <a:xfrm>
            <a:off x="6235065" y="1309837"/>
            <a:ext cx="5494020" cy="5105400"/>
          </a:xfrm>
          <a:prstGeom prst="rect">
            <a:avLst/>
          </a:prstGeom>
        </p:spPr>
      </p:pic>
      <p:sp>
        <p:nvSpPr>
          <p:cNvPr id="4" name="Rectangle 3">
            <a:extLst>
              <a:ext uri="{FF2B5EF4-FFF2-40B4-BE49-F238E27FC236}">
                <a16:creationId xmlns:a16="http://schemas.microsoft.com/office/drawing/2014/main" id="{55D3887C-1DFF-4C40-A212-6719C41DFB96}"/>
              </a:ext>
            </a:extLst>
          </p:cNvPr>
          <p:cNvSpPr/>
          <p:nvPr/>
        </p:nvSpPr>
        <p:spPr>
          <a:xfrm>
            <a:off x="462915" y="2586008"/>
            <a:ext cx="6096000" cy="2246769"/>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dirty="0">
                <a:latin typeface="Arial" panose="020B0604020202020204" pitchFamily="34" charset="0"/>
                <a:cs typeface="Arial" panose="020B0604020202020204" pitchFamily="34" charset="0"/>
              </a:rPr>
              <a:t>From the </a:t>
            </a:r>
            <a:r>
              <a:rPr lang="en-IN" sz="2800" dirty="0" err="1">
                <a:latin typeface="Arial" panose="020B0604020202020204" pitchFamily="34" charset="0"/>
                <a:cs typeface="Arial" panose="020B0604020202020204" pitchFamily="34" charset="0"/>
              </a:rPr>
              <a:t>modeling</a:t>
            </a:r>
            <a:r>
              <a:rPr lang="en-IN" sz="2800" dirty="0">
                <a:latin typeface="Arial" panose="020B0604020202020204" pitchFamily="34" charset="0"/>
                <a:cs typeface="Arial" panose="020B0604020202020204" pitchFamily="34" charset="0"/>
              </a:rPr>
              <a:t> we interpreted that after </a:t>
            </a:r>
            <a:r>
              <a:rPr lang="en-IN" sz="2800" dirty="0" err="1">
                <a:latin typeface="Arial" panose="020B0604020202020204" pitchFamily="34" charset="0"/>
                <a:cs typeface="Arial" panose="020B0604020202020204" pitchFamily="34" charset="0"/>
              </a:rPr>
              <a:t>hyperparameter</a:t>
            </a:r>
            <a:r>
              <a:rPr lang="en-IN" sz="2800" dirty="0">
                <a:latin typeface="Arial" panose="020B0604020202020204" pitchFamily="34" charset="0"/>
                <a:cs typeface="Arial" panose="020B0604020202020204" pitchFamily="34" charset="0"/>
              </a:rPr>
              <a:t> tuning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works best with respect to our model with minimum RMSE of 32302</a:t>
            </a:r>
            <a:endParaRPr lang="en-US" sz="2800" dirty="0">
              <a:latin typeface="Arial" panose="020B0604020202020204" pitchFamily="34" charset="0"/>
              <a:cs typeface="Arial" panose="020B0604020202020204" pitchFamily="34" charset="0"/>
            </a:endParaRPr>
          </a:p>
        </p:txBody>
      </p:sp>
      <p:sp>
        <p:nvSpPr>
          <p:cNvPr id="5" name="Slide Number Placeholder 7">
            <a:extLst>
              <a:ext uri="{FF2B5EF4-FFF2-40B4-BE49-F238E27FC236}">
                <a16:creationId xmlns:a16="http://schemas.microsoft.com/office/drawing/2014/main" id="{7BA420C0-C483-485F-AE5A-3AE64082D892}"/>
              </a:ext>
            </a:extLst>
          </p:cNvPr>
          <p:cNvSpPr>
            <a:spLocks noGrp="1"/>
          </p:cNvSpPr>
          <p:nvPr/>
        </p:nvSpPr>
        <p:spPr>
          <a:xfrm>
            <a:off x="10653076" y="5869047"/>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85</a:t>
            </a:fld>
            <a:endParaRPr lang="en-US"/>
          </a:p>
        </p:txBody>
      </p:sp>
    </p:spTree>
    <p:extLst>
      <p:ext uri="{BB962C8B-B14F-4D97-AF65-F5344CB8AC3E}">
        <p14:creationId xmlns:p14="http://schemas.microsoft.com/office/powerpoint/2010/main" val="1335037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33D739-D315-446C-877A-34FF6FDBC9B5}"/>
              </a:ext>
            </a:extLst>
          </p:cNvPr>
          <p:cNvSpPr/>
          <p:nvPr/>
        </p:nvSpPr>
        <p:spPr>
          <a:xfrm>
            <a:off x="2991703" y="2413337"/>
            <a:ext cx="5514651" cy="1015663"/>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6000" b="1" dirty="0">
                <a:solidFill>
                  <a:schemeClr val="accent2"/>
                </a:solidFill>
                <a:latin typeface="Garamond" panose="02020404030301010803" pitchFamily="18" charset="0"/>
                <a:cs typeface="Arial" panose="020B0604020202020204" pitchFamily="34" charset="0"/>
              </a:rPr>
              <a:t>CONCLUSION</a:t>
            </a:r>
            <a:endParaRPr lang="en-US" sz="6000" b="1" dirty="0">
              <a:solidFill>
                <a:schemeClr val="accent2"/>
              </a:solidFill>
              <a:latin typeface="Garamond" panose="02020404030301010803" pitchFamily="18" charset="0"/>
              <a:cs typeface="Arial" panose="020B0604020202020204" pitchFamily="34" charset="0"/>
            </a:endParaRPr>
          </a:p>
        </p:txBody>
      </p:sp>
      <p:sp>
        <p:nvSpPr>
          <p:cNvPr id="3" name="Slide Number Placeholder 4">
            <a:extLst>
              <a:ext uri="{FF2B5EF4-FFF2-40B4-BE49-F238E27FC236}">
                <a16:creationId xmlns:a16="http://schemas.microsoft.com/office/drawing/2014/main" id="{2E2B1C4D-5ED6-4E73-8128-8834B959681D}"/>
              </a:ext>
            </a:extLst>
          </p:cNvPr>
          <p:cNvSpPr>
            <a:spLocks noGrp="1"/>
          </p:cNvSpPr>
          <p:nvPr/>
        </p:nvSpPr>
        <p:spPr>
          <a:xfrm>
            <a:off x="10480036" y="589866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86</a:t>
            </a:fld>
            <a:endParaRPr lang="en-US"/>
          </a:p>
        </p:txBody>
      </p:sp>
    </p:spTree>
    <p:extLst>
      <p:ext uri="{BB962C8B-B14F-4D97-AF65-F5344CB8AC3E}">
        <p14:creationId xmlns:p14="http://schemas.microsoft.com/office/powerpoint/2010/main" val="814984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KEY FINDINGS AND CONCLUSIONS OF THE STUDY</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92945D5D-A621-4C0B-8558-DFC35D0A9BD0}"/>
              </a:ext>
            </a:extLst>
          </p:cNvPr>
          <p:cNvSpPr/>
          <p:nvPr/>
        </p:nvSpPr>
        <p:spPr>
          <a:xfrm>
            <a:off x="580712" y="2094741"/>
            <a:ext cx="10896600"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In this project we have tried to show how the house prices vary and what are the factors related to the changing of house prices. The best(minimum) RMSE score was achieved using the best parameters of Ridge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through </a:t>
            </a:r>
            <a:r>
              <a:rPr lang="en-IN" sz="2800" dirty="0" err="1">
                <a:latin typeface="Arial" panose="020B0604020202020204" pitchFamily="34" charset="0"/>
                <a:cs typeface="Arial" panose="020B0604020202020204" pitchFamily="34" charset="0"/>
              </a:rPr>
              <a:t>GridSearchCV</a:t>
            </a:r>
            <a:r>
              <a:rPr lang="en-IN" sz="2800" dirty="0">
                <a:latin typeface="Arial" panose="020B0604020202020204" pitchFamily="34" charset="0"/>
                <a:cs typeface="Arial" panose="020B0604020202020204" pitchFamily="34" charset="0"/>
              </a:rPr>
              <a:t> though Lasso </a:t>
            </a:r>
            <a:r>
              <a:rPr lang="en-IN" sz="2800" dirty="0" err="1">
                <a:latin typeface="Arial" panose="020B0604020202020204" pitchFamily="34" charset="0"/>
                <a:cs typeface="Arial" panose="020B0604020202020204" pitchFamily="34" charset="0"/>
              </a:rPr>
              <a:t>Regressor</a:t>
            </a:r>
            <a:r>
              <a:rPr lang="en-IN" sz="2800" dirty="0">
                <a:latin typeface="Arial" panose="020B0604020202020204" pitchFamily="34" charset="0"/>
                <a:cs typeface="Arial" panose="020B0604020202020204" pitchFamily="34" charset="0"/>
              </a:rPr>
              <a:t> model performed well too.</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D34F289B-F319-4FB9-94EF-2FA707A7F4E5}"/>
              </a:ext>
            </a:extLst>
          </p:cNvPr>
          <p:cNvSpPr>
            <a:spLocks noGrp="1"/>
          </p:cNvSpPr>
          <p:nvPr/>
        </p:nvSpPr>
        <p:spPr>
          <a:xfrm>
            <a:off x="1084707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87</a:t>
            </a:fld>
            <a:endParaRPr lang="en-US"/>
          </a:p>
        </p:txBody>
      </p:sp>
    </p:spTree>
    <p:extLst>
      <p:ext uri="{BB962C8B-B14F-4D97-AF65-F5344CB8AC3E}">
        <p14:creationId xmlns:p14="http://schemas.microsoft.com/office/powerpoint/2010/main" val="1725880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91E97801-7051-401D-B3E7-8DCAD6679DD2}"/>
              </a:ext>
            </a:extLst>
          </p:cNvPr>
          <p:cNvSpPr/>
          <p:nvPr/>
        </p:nvSpPr>
        <p:spPr>
          <a:xfrm>
            <a:off x="580712" y="2094741"/>
            <a:ext cx="10896600" cy="35394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project has demonstrated the importance of sampling effectively, modelling and predicting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different powerful tools of visualization we were able to analyse and interpret different hidden insights about the data.</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Through data cleaning we were able to remove unnecessary columns and outliers from our dataset due to which our model would have suffered from overfitting or </a:t>
            </a:r>
            <a:r>
              <a:rPr lang="en-IN" sz="2800" dirty="0" err="1">
                <a:latin typeface="Arial" panose="020B0604020202020204" pitchFamily="34" charset="0"/>
                <a:cs typeface="Arial" panose="020B0604020202020204" pitchFamily="34" charset="0"/>
              </a:rPr>
              <a:t>underfitting</a:t>
            </a:r>
            <a:r>
              <a:rPr lang="en-IN" sz="2800" dirty="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D8AFC405-F0CF-4161-B4FF-03F14E6B72B2}"/>
              </a:ext>
            </a:extLst>
          </p:cNvPr>
          <p:cNvSpPr>
            <a:spLocks noGrp="1"/>
          </p:cNvSpPr>
          <p:nvPr/>
        </p:nvSpPr>
        <p:spPr>
          <a:xfrm>
            <a:off x="1084707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88</a:t>
            </a:fld>
            <a:endParaRPr lang="en-US"/>
          </a:p>
        </p:txBody>
      </p:sp>
    </p:spTree>
    <p:extLst>
      <p:ext uri="{BB962C8B-B14F-4D97-AF65-F5344CB8AC3E}">
        <p14:creationId xmlns:p14="http://schemas.microsoft.com/office/powerpoint/2010/main" val="35903270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232231"/>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8741ED6E-CBEE-4D9F-8242-4176988819EF}"/>
              </a:ext>
            </a:extLst>
          </p:cNvPr>
          <p:cNvSpPr/>
          <p:nvPr/>
        </p:nvSpPr>
        <p:spPr>
          <a:xfrm>
            <a:off x="580712" y="1793677"/>
            <a:ext cx="10896600" cy="483209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few challenges while working on this project where:-</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Improper scaling</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Too many features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Missing values</a:t>
            </a:r>
            <a:endParaRPr lang="en-US" sz="2800" dirty="0">
              <a:latin typeface="Arial" panose="020B0604020202020204" pitchFamily="34" charset="0"/>
              <a:cs typeface="Arial" panose="020B0604020202020204" pitchFamily="34" charset="0"/>
            </a:endParaRPr>
          </a:p>
          <a:p>
            <a:pPr marL="1371600" lvl="2" indent="-457200">
              <a:buFont typeface="Wingdings" panose="05000000000000000000" pitchFamily="2" charset="2"/>
              <a:buChar char="Ø"/>
            </a:pPr>
            <a:r>
              <a:rPr lang="en-IN" sz="2800" dirty="0">
                <a:latin typeface="Arial" panose="020B0604020202020204" pitchFamily="34" charset="0"/>
                <a:cs typeface="Arial" panose="020B0604020202020204" pitchFamily="34" charset="0"/>
              </a:rPr>
              <a:t>Skewed data due to outliers</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data was improper scaled so we scaled it to a single scale using </a:t>
            </a:r>
            <a:r>
              <a:rPr lang="en-IN" sz="2800" dirty="0" err="1">
                <a:latin typeface="Arial" panose="020B0604020202020204" pitchFamily="34" charset="0"/>
                <a:cs typeface="Arial" panose="020B0604020202020204" pitchFamily="34" charset="0"/>
              </a:rPr>
              <a:t>sklearns’s</a:t>
            </a:r>
            <a:r>
              <a:rPr lang="en-IN" sz="2800" dirty="0">
                <a:latin typeface="Arial" panose="020B0604020202020204" pitchFamily="34" charset="0"/>
                <a:cs typeface="Arial" panose="020B0604020202020204" pitchFamily="34" charset="0"/>
              </a:rPr>
              <a:t> package </a:t>
            </a:r>
            <a:r>
              <a:rPr lang="en-IN" sz="2800" dirty="0" err="1">
                <a:latin typeface="Arial" panose="020B0604020202020204" pitchFamily="34" charset="0"/>
                <a:cs typeface="Arial" panose="020B0604020202020204" pitchFamily="34" charset="0"/>
              </a:rPr>
              <a:t>StandardScaler</a:t>
            </a:r>
            <a:r>
              <a:rPr lang="en-IN" sz="2800" dirty="0">
                <a:latin typeface="Arial" panose="020B0604020202020204" pitchFamily="34" charset="0"/>
                <a:cs typeface="Arial" panose="020B0604020202020204" pitchFamily="34" charset="0"/>
              </a:rPr>
              <a:t>.</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too many(256) features present in the data so we applied Principal Component Analysis(PCA) and found out the Eigenvalues and on the basis of number of nodes we were able </a:t>
            </a:r>
            <a:r>
              <a:rPr lang="en-IN" sz="2800" dirty="0" err="1">
                <a:latin typeface="Arial" panose="020B0604020202020204" pitchFamily="34" charset="0"/>
                <a:cs typeface="Arial" panose="020B0604020202020204" pitchFamily="34" charset="0"/>
              </a:rPr>
              <a:t>able</a:t>
            </a:r>
            <a:r>
              <a:rPr lang="en-IN" sz="2800" dirty="0">
                <a:latin typeface="Arial" panose="020B0604020202020204" pitchFamily="34" charset="0"/>
                <a:cs typeface="Arial" panose="020B0604020202020204" pitchFamily="34" charset="0"/>
              </a:rPr>
              <a:t> to reduce our features </a:t>
            </a:r>
            <a:r>
              <a:rPr lang="en-IN" sz="2800" dirty="0" err="1">
                <a:latin typeface="Arial" panose="020B0604020202020204" pitchFamily="34" charset="0"/>
                <a:cs typeface="Arial" panose="020B0604020202020204" pitchFamily="34" charset="0"/>
              </a:rPr>
              <a:t>upto</a:t>
            </a:r>
            <a:r>
              <a:rPr lang="en-IN" sz="2800" dirty="0">
                <a:latin typeface="Arial" panose="020B0604020202020204" pitchFamily="34" charset="0"/>
                <a:cs typeface="Arial" panose="020B0604020202020204" pitchFamily="34" charset="0"/>
              </a:rPr>
              <a:t> 90 columns.</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4B0EFDE4-FD5A-48BE-BE03-BFE2D22E5517}"/>
              </a:ext>
            </a:extLst>
          </p:cNvPr>
          <p:cNvSpPr>
            <a:spLocks noGrp="1"/>
          </p:cNvSpPr>
          <p:nvPr/>
        </p:nvSpPr>
        <p:spPr>
          <a:xfrm>
            <a:off x="10847073" y="5658515"/>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89</a:t>
            </a:fld>
            <a:endParaRPr lang="en-US"/>
          </a:p>
        </p:txBody>
      </p:sp>
    </p:spTree>
    <p:extLst>
      <p:ext uri="{BB962C8B-B14F-4D97-AF65-F5344CB8AC3E}">
        <p14:creationId xmlns:p14="http://schemas.microsoft.com/office/powerpoint/2010/main" val="169925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0FAEF7-B6C3-4A23-9A43-52AC09082274}"/>
              </a:ext>
            </a:extLst>
          </p:cNvPr>
          <p:cNvSpPr>
            <a:spLocks noGrp="1"/>
          </p:cNvSpPr>
          <p:nvPr>
            <p:ph idx="1"/>
          </p:nvPr>
        </p:nvSpPr>
        <p:spPr>
          <a:xfrm>
            <a:off x="412376" y="1281953"/>
            <a:ext cx="9099177" cy="4895010"/>
          </a:xfrm>
        </p:spPr>
        <p:txBody>
          <a:bodyPr/>
          <a:lstStyle/>
          <a:p>
            <a:r>
              <a:rPr lang="en-US" sz="2800" dirty="0">
                <a:latin typeface="Arial" panose="020B0604020202020204" pitchFamily="34" charset="0"/>
                <a:cs typeface="Arial" panose="020B0604020202020204" pitchFamily="34" charset="0"/>
              </a:rPr>
              <a:t>We are required to build a model using Machine Learning in order to predict the actual value of the prospective properties and decide whether to invest in them or not.</a:t>
            </a:r>
          </a:p>
          <a:p>
            <a:endParaRPr lang="en-US" dirty="0"/>
          </a:p>
        </p:txBody>
      </p:sp>
    </p:spTree>
    <p:extLst>
      <p:ext uri="{BB962C8B-B14F-4D97-AF65-F5344CB8AC3E}">
        <p14:creationId xmlns:p14="http://schemas.microsoft.com/office/powerpoint/2010/main" val="1796314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LEARNING OUTCOMES OF THE STUDY IN RESPECT OF DATA SCIENCE</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99EC1A56-7084-4687-BCC1-5970C492D234}"/>
              </a:ext>
            </a:extLst>
          </p:cNvPr>
          <p:cNvSpPr/>
          <p:nvPr/>
        </p:nvSpPr>
        <p:spPr>
          <a:xfrm>
            <a:off x="580712" y="2094741"/>
            <a:ext cx="10896600"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There were lot of missing values present in different columns which we imputed on the basis of our understanding.</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The columns were skewed due to presence of outliers which we handled through </a:t>
            </a:r>
            <a:r>
              <a:rPr lang="en-IN" sz="2800" dirty="0" err="1">
                <a:latin typeface="Arial" panose="020B0604020202020204" pitchFamily="34" charset="0"/>
                <a:cs typeface="Arial" panose="020B0604020202020204" pitchFamily="34" charset="0"/>
              </a:rPr>
              <a:t>Winsorization</a:t>
            </a:r>
            <a:r>
              <a:rPr lang="en-IN" sz="2800" dirty="0">
                <a:latin typeface="Arial" panose="020B0604020202020204" pitchFamily="34" charset="0"/>
                <a:cs typeface="Arial" panose="020B0604020202020204" pitchFamily="34" charset="0"/>
              </a:rPr>
              <a:t> Technique.</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3EDA512C-8B2E-411B-935B-914FAFB1DBC6}"/>
              </a:ext>
            </a:extLst>
          </p:cNvPr>
          <p:cNvSpPr>
            <a:spLocks noGrp="1"/>
          </p:cNvSpPr>
          <p:nvPr/>
        </p:nvSpPr>
        <p:spPr>
          <a:xfrm>
            <a:off x="1084707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90</a:t>
            </a:fld>
            <a:endParaRPr lang="en-US"/>
          </a:p>
        </p:txBody>
      </p:sp>
    </p:spTree>
    <p:extLst>
      <p:ext uri="{BB962C8B-B14F-4D97-AF65-F5344CB8AC3E}">
        <p14:creationId xmlns:p14="http://schemas.microsoft.com/office/powerpoint/2010/main" val="15112666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44767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812B4736-74F0-4D0A-A1AD-CE56A96F192E}"/>
              </a:ext>
            </a:extLst>
          </p:cNvPr>
          <p:cNvSpPr/>
          <p:nvPr/>
        </p:nvSpPr>
        <p:spPr>
          <a:xfrm>
            <a:off x="580712" y="2009121"/>
            <a:ext cx="10896600" cy="44012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cs typeface="Arial" panose="020B0604020202020204" pitchFamily="34" charset="0"/>
              </a:rPr>
              <a:t>overfit</a:t>
            </a:r>
            <a:r>
              <a:rPr lang="en-IN" sz="2800" dirty="0">
                <a:latin typeface="Arial" panose="020B0604020202020204" pitchFamily="34" charset="0"/>
                <a:cs typeface="Arial" panose="020B0604020202020204" pitchFamily="34" charset="0"/>
              </a:rPr>
              <a:t>, we did end up creating a system that can with enough time and data get very close to that goal.</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 As with any project there is room for improvement here. The very nature of this project allows for multiple algorithms to be integrated together as modules and their results can be combined to increase the accuracy of the final result. </a:t>
            </a:r>
          </a:p>
          <a:p>
            <a:pPr marL="457200" indent="-457200" algn="just">
              <a:buFont typeface="Arial" panose="020B0604020202020204" pitchFamily="34" charset="0"/>
              <a:buChar char="•"/>
            </a:pPr>
            <a:r>
              <a:rPr lang="en-IN" sz="2800" dirty="0">
                <a:latin typeface="Arial" panose="020B0604020202020204" pitchFamily="34" charset="0"/>
                <a:cs typeface="Arial" panose="020B0604020202020204" pitchFamily="34" charset="0"/>
              </a:rPr>
              <a:t>This model can further be improved with the addition of more algorithms into it. </a:t>
            </a:r>
          </a:p>
        </p:txBody>
      </p:sp>
      <p:sp>
        <p:nvSpPr>
          <p:cNvPr id="4" name="Slide Number Placeholder 5">
            <a:extLst>
              <a:ext uri="{FF2B5EF4-FFF2-40B4-BE49-F238E27FC236}">
                <a16:creationId xmlns:a16="http://schemas.microsoft.com/office/drawing/2014/main" id="{A2775B2A-D8EB-44B3-8AC9-D8E8C9AAD079}"/>
              </a:ext>
            </a:extLst>
          </p:cNvPr>
          <p:cNvSpPr>
            <a:spLocks noGrp="1"/>
          </p:cNvSpPr>
          <p:nvPr/>
        </p:nvSpPr>
        <p:spPr>
          <a:xfrm>
            <a:off x="10847073" y="587395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91</a:t>
            </a:fld>
            <a:endParaRPr lang="en-US"/>
          </a:p>
        </p:txBody>
      </p:sp>
    </p:spTree>
    <p:extLst>
      <p:ext uri="{BB962C8B-B14F-4D97-AF65-F5344CB8AC3E}">
        <p14:creationId xmlns:p14="http://schemas.microsoft.com/office/powerpoint/2010/main" val="441672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77497" y="533295"/>
            <a:ext cx="9651985" cy="10772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LIMITATIONS OF THIS WORK AND SCOPE FOR FUTURE WORK</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EAFDEDBB-480A-41FD-99E6-884756CB3BB8}"/>
              </a:ext>
            </a:extLst>
          </p:cNvPr>
          <p:cNvSpPr/>
          <p:nvPr/>
        </p:nvSpPr>
        <p:spPr>
          <a:xfrm>
            <a:off x="580712" y="2094741"/>
            <a:ext cx="10896600" cy="22467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However, the output of these algorithms needs to be in the same format as the others. Once that condition is satisfied, the modules are easy to add as done in the code. </a:t>
            </a:r>
          </a:p>
          <a:p>
            <a:pPr marL="457200" indent="-457200">
              <a:buFont typeface="Arial" panose="020B0604020202020204" pitchFamily="34" charset="0"/>
              <a:buChar char="•"/>
            </a:pPr>
            <a:r>
              <a:rPr lang="en-IN" sz="2800" dirty="0">
                <a:latin typeface="Arial" panose="020B0604020202020204" pitchFamily="34" charset="0"/>
                <a:cs typeface="Arial" panose="020B0604020202020204" pitchFamily="34" charset="0"/>
              </a:rPr>
              <a:t>This provides a great degree of modularity and versatility to the project.</a:t>
            </a:r>
            <a:endParaRPr lang="en-US" sz="2800" dirty="0">
              <a:latin typeface="Arial" panose="020B0604020202020204" pitchFamily="34" charset="0"/>
              <a:cs typeface="Arial" panose="020B0604020202020204" pitchFamily="34" charset="0"/>
            </a:endParaRPr>
          </a:p>
        </p:txBody>
      </p:sp>
      <p:sp>
        <p:nvSpPr>
          <p:cNvPr id="4" name="Slide Number Placeholder 5">
            <a:extLst>
              <a:ext uri="{FF2B5EF4-FFF2-40B4-BE49-F238E27FC236}">
                <a16:creationId xmlns:a16="http://schemas.microsoft.com/office/drawing/2014/main" id="{42358EEE-F8C3-4CD8-B013-2938AEAA3A8F}"/>
              </a:ext>
            </a:extLst>
          </p:cNvPr>
          <p:cNvSpPr>
            <a:spLocks noGrp="1"/>
          </p:cNvSpPr>
          <p:nvPr/>
        </p:nvSpPr>
        <p:spPr>
          <a:xfrm>
            <a:off x="10847073" y="5959579"/>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92</a:t>
            </a:fld>
            <a:endParaRPr lang="en-US"/>
          </a:p>
        </p:txBody>
      </p:sp>
    </p:spTree>
    <p:extLst>
      <p:ext uri="{BB962C8B-B14F-4D97-AF65-F5344CB8AC3E}">
        <p14:creationId xmlns:p14="http://schemas.microsoft.com/office/powerpoint/2010/main" val="34749205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E133B776-CBEC-46C1-B728-98C6734EB4D0}"/>
              </a:ext>
            </a:extLst>
          </p:cNvPr>
          <p:cNvSpPr txBox="1"/>
          <p:nvPr/>
        </p:nvSpPr>
        <p:spPr>
          <a:xfrm>
            <a:off x="849235" y="660335"/>
            <a:ext cx="965198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3200" b="1" i="1" dirty="0">
                <a:solidFill>
                  <a:schemeClr val="accent2"/>
                </a:solidFill>
                <a:latin typeface="Garamond" panose="02020404030301010803" pitchFamily="18" charset="0"/>
                <a:cs typeface="Arial" panose="020B0604020202020204" pitchFamily="34" charset="0"/>
              </a:rPr>
              <a:t>CONCLUSION</a:t>
            </a:r>
            <a:endParaRPr lang="en-US" sz="3200" b="1" i="1" dirty="0">
              <a:solidFill>
                <a:schemeClr val="accent2"/>
              </a:solidFill>
              <a:latin typeface="Garamond" panose="02020404030301010803" pitchFamily="18" charset="0"/>
              <a:cs typeface="Arial" panose="020B0604020202020204" pitchFamily="34" charset="0"/>
            </a:endParaRPr>
          </a:p>
        </p:txBody>
      </p:sp>
      <p:sp>
        <p:nvSpPr>
          <p:cNvPr id="3" name="Rectangle 2">
            <a:extLst>
              <a:ext uri="{FF2B5EF4-FFF2-40B4-BE49-F238E27FC236}">
                <a16:creationId xmlns:a16="http://schemas.microsoft.com/office/drawing/2014/main" id="{8AE5D54F-8459-433D-8DDB-5D660748205F}"/>
              </a:ext>
            </a:extLst>
          </p:cNvPr>
          <p:cNvSpPr/>
          <p:nvPr/>
        </p:nvSpPr>
        <p:spPr>
          <a:xfrm>
            <a:off x="647700" y="1720053"/>
            <a:ext cx="10896600" cy="44012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In this project we have tried to show how the house prices vary and what are the factors related to the changing of house prices.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The best(minimum) RMSE score was achieved using the best parameters of Ridge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through </a:t>
            </a:r>
            <a:r>
              <a:rPr lang="en-IN" sz="2800" dirty="0" err="1">
                <a:latin typeface="Arial" panose="020B0604020202020204" pitchFamily="34" charset="0"/>
                <a:ea typeface="+mn-lt"/>
                <a:cs typeface="Arial" panose="020B0604020202020204" pitchFamily="34" charset="0"/>
              </a:rPr>
              <a:t>GridSearchCV</a:t>
            </a:r>
            <a:r>
              <a:rPr lang="en-IN" sz="2800" dirty="0">
                <a:latin typeface="Arial" panose="020B0604020202020204" pitchFamily="34" charset="0"/>
                <a:ea typeface="+mn-lt"/>
                <a:cs typeface="Arial" panose="020B0604020202020204" pitchFamily="34" charset="0"/>
              </a:rPr>
              <a:t> though Lasso </a:t>
            </a:r>
            <a:r>
              <a:rPr lang="en-IN" sz="2800" dirty="0" err="1">
                <a:latin typeface="Arial" panose="020B0604020202020204" pitchFamily="34" charset="0"/>
                <a:ea typeface="+mn-lt"/>
                <a:cs typeface="Arial" panose="020B0604020202020204" pitchFamily="34" charset="0"/>
              </a:rPr>
              <a:t>Regressor</a:t>
            </a:r>
            <a:r>
              <a:rPr lang="en-IN" sz="2800" dirty="0">
                <a:latin typeface="Arial" panose="020B0604020202020204" pitchFamily="34" charset="0"/>
                <a:ea typeface="+mn-lt"/>
                <a:cs typeface="Arial" panose="020B0604020202020204" pitchFamily="34" charset="0"/>
              </a:rPr>
              <a:t> model performed well too. </a:t>
            </a:r>
          </a:p>
          <a:p>
            <a:pPr marL="457200" indent="-457200">
              <a:buFont typeface="Arial" panose="020B0604020202020204" pitchFamily="34" charset="0"/>
              <a:buChar char="•"/>
            </a:pPr>
            <a:r>
              <a:rPr lang="en-IN" sz="2800" dirty="0">
                <a:latin typeface="Arial" panose="020B0604020202020204" pitchFamily="34" charset="0"/>
                <a:ea typeface="+mn-lt"/>
                <a:cs typeface="Arial" panose="020B0604020202020204" pitchFamily="34" charset="0"/>
              </a:rPr>
              <a:t>While we couldn’t reach out goal of minimum RMSE in house price prediction without letting the model to </a:t>
            </a:r>
            <a:r>
              <a:rPr lang="en-IN" sz="2800" dirty="0" err="1">
                <a:latin typeface="Arial" panose="020B0604020202020204" pitchFamily="34" charset="0"/>
                <a:ea typeface="+mn-lt"/>
                <a:cs typeface="Arial" panose="020B0604020202020204" pitchFamily="34" charset="0"/>
              </a:rPr>
              <a:t>overfit</a:t>
            </a:r>
            <a:r>
              <a:rPr lang="en-IN" sz="2800" dirty="0">
                <a:latin typeface="Arial" panose="020B0604020202020204" pitchFamily="34" charset="0"/>
                <a:ea typeface="+mn-lt"/>
                <a:cs typeface="Arial" panose="020B0604020202020204" pitchFamily="34" charset="0"/>
              </a:rPr>
              <a:t>, we did end up creating a system that can with enough  time and data get very close to that goal.</a:t>
            </a:r>
          </a:p>
        </p:txBody>
      </p:sp>
      <p:sp>
        <p:nvSpPr>
          <p:cNvPr id="4" name="Slide Number Placeholder 5">
            <a:extLst>
              <a:ext uri="{FF2B5EF4-FFF2-40B4-BE49-F238E27FC236}">
                <a16:creationId xmlns:a16="http://schemas.microsoft.com/office/drawing/2014/main" id="{A21C5A3C-0C9B-4B67-B4B1-B7070F99A269}"/>
              </a:ext>
            </a:extLst>
          </p:cNvPr>
          <p:cNvSpPr>
            <a:spLocks noGrp="1"/>
          </p:cNvSpPr>
          <p:nvPr/>
        </p:nvSpPr>
        <p:spPr>
          <a:xfrm>
            <a:off x="10666411" y="5832541"/>
            <a:ext cx="764215"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pPr/>
              <a:t>93</a:t>
            </a:fld>
            <a:endParaRPr lang="en-US"/>
          </a:p>
        </p:txBody>
      </p:sp>
    </p:spTree>
    <p:extLst>
      <p:ext uri="{BB962C8B-B14F-4D97-AF65-F5344CB8AC3E}">
        <p14:creationId xmlns:p14="http://schemas.microsoft.com/office/powerpoint/2010/main" val="942909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471499-5BF2-477E-A363-DA195E055B85}"/>
              </a:ext>
            </a:extLst>
          </p:cNvPr>
          <p:cNvSpPr txBox="1"/>
          <p:nvPr/>
        </p:nvSpPr>
        <p:spPr>
          <a:xfrm flipH="1">
            <a:off x="3971364" y="2459504"/>
            <a:ext cx="4491318" cy="1938992"/>
          </a:xfrm>
          <a:prstGeom prst="rect">
            <a:avLst/>
          </a:prstGeom>
          <a:noFill/>
        </p:spPr>
        <p:txBody>
          <a:bodyPr wrap="square" rtlCol="0">
            <a:spAutoFit/>
          </a:bodyPr>
          <a:lstStyle/>
          <a:p>
            <a:r>
              <a:rPr lang="en-US" sz="6000" b="1" i="1" dirty="0">
                <a:solidFill>
                  <a:srgbClr val="C00000"/>
                </a:solidFill>
              </a:rPr>
              <a:t>END </a:t>
            </a:r>
          </a:p>
          <a:p>
            <a:r>
              <a:rPr lang="en-US" sz="6000" b="1" i="1" dirty="0">
                <a:solidFill>
                  <a:srgbClr val="C00000"/>
                </a:solidFill>
              </a:rPr>
              <a:t>THANK YOU</a:t>
            </a:r>
          </a:p>
        </p:txBody>
      </p:sp>
    </p:spTree>
    <p:extLst>
      <p:ext uri="{BB962C8B-B14F-4D97-AF65-F5344CB8AC3E}">
        <p14:creationId xmlns:p14="http://schemas.microsoft.com/office/powerpoint/2010/main" val="153597934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113</TotalTime>
  <Words>2149</Words>
  <Application>Microsoft Office PowerPoint</Application>
  <PresentationFormat>Widescreen</PresentationFormat>
  <Paragraphs>276</Paragraphs>
  <Slides>94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Corbel</vt:lpstr>
      <vt:lpstr>Garamond</vt:lpstr>
      <vt:lpstr>Wingdings</vt:lpstr>
      <vt:lpstr>Depth</vt:lpstr>
      <vt:lpstr>HOUSING PROJECT</vt:lpstr>
      <vt:lpstr>TABLE OF CONTENTS</vt:lpstr>
      <vt:lpstr>TABLE OF CONTENTS </vt:lpstr>
      <vt:lpstr>PowerPoint Presentation</vt:lpstr>
      <vt:lpstr>BUSINESS PROBLEM FRAMING  </vt:lpstr>
      <vt:lpstr>CONCEPTUAL BACKGROUND OF THE  DOMAIN PROBLEM </vt:lpstr>
      <vt:lpstr>PowerPoint Presentation</vt:lpstr>
      <vt:lpstr>REVIEW OF LITERATURE </vt:lpstr>
      <vt:lpstr>PowerPoint Presentation</vt:lpstr>
      <vt:lpstr>MOTIVATION FOR THE     PROBLEM UNDERTAKEN </vt:lpstr>
      <vt:lpstr>MOTIVATION FOR THE    PROBLEM UNDERTAKEN </vt:lpstr>
      <vt:lpstr>ANALYTICAL      PROBLEM      FRAMING </vt:lpstr>
      <vt:lpstr>MATHEMATICAL/ ANALYTICAL MODELING OF THE PROBLEM </vt:lpstr>
      <vt:lpstr>MATHEMATICAL/ ANALYTICAL MODELING OF THE PROBLEM </vt:lpstr>
      <vt:lpstr>MATHEMATICAL/ ANALYTICAL MODELING OF THE PROBLEM </vt:lpstr>
      <vt:lpstr>MATHEMATICAL/ ANALYTICAL MODELING OF THE PROBLEM </vt:lpstr>
      <vt:lpstr>DATA SOURCES AND THEIR FORMATS </vt:lpstr>
      <vt:lpstr>DATA SOURCES AND THEIR FORMATS </vt:lpstr>
      <vt:lpstr>DATA PREPROCESSING DONE </vt:lpstr>
      <vt:lpstr>DATA PREPROCESSING DONE </vt:lpstr>
      <vt:lpstr>DATA PREPROCESSING DONE </vt:lpstr>
      <vt:lpstr>DATA PREPROCESSING DONE </vt:lpstr>
      <vt:lpstr>DATA PREPROCESSING DONE </vt:lpstr>
      <vt:lpstr>DATA PREPROCESSING DONE </vt:lpstr>
      <vt:lpstr>DATA PREPROCESSING DONE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PROJECT</dc:title>
  <dc:creator>Prerna sharma</dc:creator>
  <cp:lastModifiedBy>Prerna sharma</cp:lastModifiedBy>
  <cp:revision>11</cp:revision>
  <dcterms:created xsi:type="dcterms:W3CDTF">2022-02-28T12:24:54Z</dcterms:created>
  <dcterms:modified xsi:type="dcterms:W3CDTF">2022-03-02T17:33:07Z</dcterms:modified>
</cp:coreProperties>
</file>